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11" Type="http://schemas.openxmlformats.org/officeDocument/2006/relationships/slide" Target="slides/slide7.xml"/><Relationship Id="rId22" Type="http://schemas.openxmlformats.org/officeDocument/2006/relationships/slide" Target="slides/slide18.xml"/><Relationship Id="rId10" Type="http://schemas.openxmlformats.org/officeDocument/2006/relationships/slide" Target="slides/slide6.xml"/><Relationship Id="rId21" Type="http://schemas.openxmlformats.org/officeDocument/2006/relationships/slide" Target="slides/slide17.xml"/><Relationship Id="rId13" Type="http://schemas.openxmlformats.org/officeDocument/2006/relationships/slide" Target="slides/slide9.xml"/><Relationship Id="rId12" Type="http://schemas.openxmlformats.org/officeDocument/2006/relationships/slide" Target="slides/slide8.xml"/><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19" Type="http://schemas.openxmlformats.org/officeDocument/2006/relationships/slide" Target="slides/slide15.xml"/><Relationship Id="rId6" Type="http://schemas.openxmlformats.org/officeDocument/2006/relationships/slide" Target="slides/slide2.xml"/><Relationship Id="rId18" Type="http://schemas.openxmlformats.org/officeDocument/2006/relationships/slide" Target="slides/slide14.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6" name="Google Shape;86;p1: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p10: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6" name="Google Shape;166;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7" name="Google Shape;167;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rgbClr val="000000"/>
                </a:solidFill>
              </a:rPr>
              <a:t>‹#›</a:t>
            </a:fld>
            <a:endParaRPr>
              <a:solidFill>
                <a:srgbClr val="000000"/>
              </a:solidFill>
            </a:endParaRPr>
          </a:p>
        </p:txBody>
      </p:sp>
      <p:sp>
        <p:nvSpPr>
          <p:cNvPr id="168" name="Google Shape;168;p10:notes"/>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lang="en-US">
                <a:solidFill>
                  <a:srgbClr val="000000"/>
                </a:solidFill>
              </a:rPr>
              <a:t>03/05/2018</a:t>
            </a:r>
            <a:endParaRPr>
              <a:solidFill>
                <a:srgbClr val="000000"/>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11: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4" name="Google Shape;174;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5" name="Google Shape;175;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rgbClr val="000000"/>
                </a:solidFill>
              </a:rPr>
              <a:t>‹#›</a:t>
            </a:fld>
            <a:endParaRPr>
              <a:solidFill>
                <a:srgbClr val="000000"/>
              </a:solidFill>
            </a:endParaRPr>
          </a:p>
        </p:txBody>
      </p:sp>
      <p:sp>
        <p:nvSpPr>
          <p:cNvPr id="176" name="Google Shape;176;p11:notes"/>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lang="en-US">
                <a:solidFill>
                  <a:srgbClr val="000000"/>
                </a:solidFill>
              </a:rPr>
              <a:t>03/05/2018</a:t>
            </a:r>
            <a:endParaRPr>
              <a:solidFill>
                <a:srgbClr val="000000"/>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p12: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2" name="Google Shape;182;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3" name="Google Shape;183;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rgbClr val="000000"/>
                </a:solidFill>
              </a:rPr>
              <a:t>‹#›</a:t>
            </a:fld>
            <a:endParaRPr>
              <a:solidFill>
                <a:srgbClr val="000000"/>
              </a:solidFill>
            </a:endParaRPr>
          </a:p>
        </p:txBody>
      </p:sp>
      <p:sp>
        <p:nvSpPr>
          <p:cNvPr id="184" name="Google Shape;184;p12:notes"/>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lang="en-US">
                <a:solidFill>
                  <a:srgbClr val="000000"/>
                </a:solidFill>
              </a:rPr>
              <a:t>03/05/2018</a:t>
            </a:r>
            <a:endParaRPr>
              <a:solidFill>
                <a:srgbClr val="000000"/>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p13: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9" name="Google Shape;189;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LEMA INSPIRADOR…</a:t>
            </a:r>
            <a:endParaRPr/>
          </a:p>
          <a:p>
            <a:pPr indent="0" lvl="0" marL="0" rtl="0" algn="l">
              <a:spcBef>
                <a:spcPts val="0"/>
              </a:spcBef>
              <a:spcAft>
                <a:spcPts val="0"/>
              </a:spcAft>
              <a:buNone/>
            </a:pPr>
            <a:r>
              <a:rPr lang="en-US"/>
              <a:t>LOGOTIP</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A CONTINUACIÓ, I ABANS D’ENTRAR EN DETALLS DELS PROJECTES, US VULL MOSTRAR UNES POQUES TRANSPERENCIES AMB IMATGES I PARAULES CLAU DEL GRUPDE RECERCA</a:t>
            </a:r>
            <a:endParaRPr/>
          </a:p>
        </p:txBody>
      </p:sp>
      <p:sp>
        <p:nvSpPr>
          <p:cNvPr id="190" name="Google Shape;190;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p14: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6" name="Google Shape;196;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97" name="Google Shape;197;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3" name="Google Shape;203;p15: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4" name="Google Shape;214;p16: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9" name="Google Shape;219;p17: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4" name="Google Shape;224;p18: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0" name="Google Shape;230;p19: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2: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7" name="Google Shape;97;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8" name="Google Shape;98;p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rgbClr val="000000"/>
                </a:solidFill>
              </a:rPr>
              <a:t>‹#›</a:t>
            </a:fld>
            <a:endParaRPr>
              <a:solidFill>
                <a:srgbClr val="000000"/>
              </a:solidFill>
            </a:endParaRPr>
          </a:p>
        </p:txBody>
      </p:sp>
      <p:sp>
        <p:nvSpPr>
          <p:cNvPr id="99" name="Google Shape;99;p2:notes"/>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lang="en-US">
                <a:solidFill>
                  <a:srgbClr val="000000"/>
                </a:solidFill>
              </a:rPr>
              <a:t>03/05/2018</a:t>
            </a:r>
            <a:endParaRPr>
              <a:solidFill>
                <a:srgbClr val="000000"/>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p3: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5" name="Google Shape;105;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6" name="Google Shape;106;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rgbClr val="000000"/>
                </a:solidFill>
              </a:rPr>
              <a:t>‹#›</a:t>
            </a:fld>
            <a:endParaRPr>
              <a:solidFill>
                <a:srgbClr val="000000"/>
              </a:solidFill>
            </a:endParaRPr>
          </a:p>
        </p:txBody>
      </p:sp>
      <p:sp>
        <p:nvSpPr>
          <p:cNvPr id="107" name="Google Shape;107;p3:notes"/>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lang="en-US">
                <a:solidFill>
                  <a:srgbClr val="000000"/>
                </a:solidFill>
              </a:rPr>
              <a:t>03/05/2018</a:t>
            </a:r>
            <a:endParaRPr>
              <a:solidFill>
                <a:srgbClr val="000000"/>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4: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4" name="Google Shape;114;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5" name="Google Shape;115;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rgbClr val="000000"/>
                </a:solidFill>
              </a:rPr>
              <a:t>‹#›</a:t>
            </a:fld>
            <a:endParaRPr>
              <a:solidFill>
                <a:srgbClr val="000000"/>
              </a:solidFill>
            </a:endParaRPr>
          </a:p>
        </p:txBody>
      </p:sp>
      <p:sp>
        <p:nvSpPr>
          <p:cNvPr id="116" name="Google Shape;116;p4:notes"/>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lang="en-US">
                <a:solidFill>
                  <a:srgbClr val="000000"/>
                </a:solidFill>
              </a:rPr>
              <a:t>03/05/2018</a:t>
            </a:r>
            <a:endParaRPr>
              <a:solidFill>
                <a:srgbClr val="000000"/>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p5: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5" name="Google Shape;125;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6" name="Google Shape;126;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rgbClr val="000000"/>
                </a:solidFill>
              </a:rPr>
              <a:t>‹#›</a:t>
            </a:fld>
            <a:endParaRPr>
              <a:solidFill>
                <a:srgbClr val="000000"/>
              </a:solidFill>
            </a:endParaRPr>
          </a:p>
        </p:txBody>
      </p:sp>
      <p:sp>
        <p:nvSpPr>
          <p:cNvPr id="127" name="Google Shape;127;p5:notes"/>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lang="en-US">
                <a:solidFill>
                  <a:srgbClr val="000000"/>
                </a:solidFill>
              </a:rPr>
              <a:t>03/05/2018</a:t>
            </a:r>
            <a:endParaRPr>
              <a:solidFill>
                <a:srgbClr val="000000"/>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p6: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2" name="Google Shape;132;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3" name="Google Shape;133;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rgbClr val="000000"/>
                </a:solidFill>
              </a:rPr>
              <a:t>‹#›</a:t>
            </a:fld>
            <a:endParaRPr>
              <a:solidFill>
                <a:srgbClr val="000000"/>
              </a:solidFill>
            </a:endParaRPr>
          </a:p>
        </p:txBody>
      </p:sp>
      <p:sp>
        <p:nvSpPr>
          <p:cNvPr id="134" name="Google Shape;134;p6:notes"/>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lang="en-US">
                <a:solidFill>
                  <a:srgbClr val="000000"/>
                </a:solidFill>
              </a:rPr>
              <a:t>03/05/2018</a:t>
            </a:r>
            <a:endParaRPr>
              <a:solidFill>
                <a:srgbClr val="000000"/>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p7: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2" name="Google Shape;142;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3" name="Google Shape;143;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rgbClr val="000000"/>
                </a:solidFill>
              </a:rPr>
              <a:t>‹#›</a:t>
            </a:fld>
            <a:endParaRPr>
              <a:solidFill>
                <a:srgbClr val="000000"/>
              </a:solidFill>
            </a:endParaRPr>
          </a:p>
        </p:txBody>
      </p:sp>
      <p:sp>
        <p:nvSpPr>
          <p:cNvPr id="144" name="Google Shape;144;p7:notes"/>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lang="en-US">
                <a:solidFill>
                  <a:srgbClr val="000000"/>
                </a:solidFill>
              </a:rPr>
              <a:t>03/05/2018</a:t>
            </a:r>
            <a:endParaRPr>
              <a:solidFill>
                <a:srgbClr val="000000"/>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p8: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0" name="Google Shape;150;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1" name="Google Shape;151;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rgbClr val="000000"/>
                </a:solidFill>
              </a:rPr>
              <a:t>‹#›</a:t>
            </a:fld>
            <a:endParaRPr>
              <a:solidFill>
                <a:srgbClr val="000000"/>
              </a:solidFill>
            </a:endParaRPr>
          </a:p>
        </p:txBody>
      </p:sp>
      <p:sp>
        <p:nvSpPr>
          <p:cNvPr id="152" name="Google Shape;152;p8:notes"/>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lang="en-US">
                <a:solidFill>
                  <a:srgbClr val="000000"/>
                </a:solidFill>
              </a:rPr>
              <a:t>03/05/2018</a:t>
            </a:r>
            <a:endParaRPr>
              <a:solidFill>
                <a:srgbClr val="000000"/>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p9: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8" name="Google Shape;158;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9" name="Google Shape;159;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rgbClr val="000000"/>
                </a:solidFill>
              </a:rPr>
              <a:t>‹#›</a:t>
            </a:fld>
            <a:endParaRPr>
              <a:solidFill>
                <a:srgbClr val="000000"/>
              </a:solidFill>
            </a:endParaRPr>
          </a:p>
        </p:txBody>
      </p:sp>
      <p:sp>
        <p:nvSpPr>
          <p:cNvPr id="160" name="Google Shape;160;p9:notes"/>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lang="en-US">
                <a:solidFill>
                  <a:srgbClr val="000000"/>
                </a:solidFill>
              </a:rPr>
              <a:t>03/05/2018</a:t>
            </a:r>
            <a:endParaRPr>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2"/>
          <p:cNvSpPr txBox="1"/>
          <p:nvPr>
            <p:ph type="ctrTitle"/>
          </p:nvPr>
        </p:nvSpPr>
        <p:spPr>
          <a:xfrm>
            <a:off x="685800" y="1122363"/>
            <a:ext cx="77724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2"/>
          <p:cNvSpPr txBox="1"/>
          <p:nvPr>
            <p:ph idx="1" type="subTitle"/>
          </p:nvPr>
        </p:nvSpPr>
        <p:spPr>
          <a:xfrm>
            <a:off x="1143000" y="3602038"/>
            <a:ext cx="6858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8" name="Google Shape;18;p2"/>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2"/>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2"/>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11"/>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11"/>
          <p:cNvSpPr txBox="1"/>
          <p:nvPr>
            <p:ph idx="1" type="body"/>
          </p:nvPr>
        </p:nvSpPr>
        <p:spPr>
          <a:xfrm rot="5400000">
            <a:off x="2396331" y="57944"/>
            <a:ext cx="4351338" cy="78867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5" name="Google Shape;75;p11"/>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11"/>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11"/>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12"/>
          <p:cNvSpPr txBox="1"/>
          <p:nvPr>
            <p:ph type="title"/>
          </p:nvPr>
        </p:nvSpPr>
        <p:spPr>
          <a:xfrm rot="5400000">
            <a:off x="4623594" y="2285207"/>
            <a:ext cx="5811838" cy="197167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12"/>
          <p:cNvSpPr txBox="1"/>
          <p:nvPr>
            <p:ph idx="1" type="body"/>
          </p:nvPr>
        </p:nvSpPr>
        <p:spPr>
          <a:xfrm rot="5400000">
            <a:off x="623094" y="370681"/>
            <a:ext cx="5811838" cy="5800725"/>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1" name="Google Shape;81;p12"/>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12"/>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12"/>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3"/>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3"/>
          <p:cNvSpPr txBox="1"/>
          <p:nvPr>
            <p:ph idx="1" type="body"/>
          </p:nvPr>
        </p:nvSpPr>
        <p:spPr>
          <a:xfrm>
            <a:off x="628650" y="1825625"/>
            <a:ext cx="78867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4" name="Google Shape;24;p3"/>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3"/>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3"/>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4"/>
          <p:cNvSpPr txBox="1"/>
          <p:nvPr>
            <p:ph type="title"/>
          </p:nvPr>
        </p:nvSpPr>
        <p:spPr>
          <a:xfrm>
            <a:off x="623888" y="1709739"/>
            <a:ext cx="78867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4"/>
          <p:cNvSpPr txBox="1"/>
          <p:nvPr>
            <p:ph idx="1" type="body"/>
          </p:nvPr>
        </p:nvSpPr>
        <p:spPr>
          <a:xfrm>
            <a:off x="623888" y="4589464"/>
            <a:ext cx="78867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sz="2400">
                <a:solidFill>
                  <a:schemeClr val="dk1"/>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0" name="Google Shape;30;p4"/>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4"/>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4"/>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5"/>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5"/>
          <p:cNvSpPr txBox="1"/>
          <p:nvPr>
            <p:ph idx="1" type="body"/>
          </p:nvPr>
        </p:nvSpPr>
        <p:spPr>
          <a:xfrm>
            <a:off x="628650" y="1825625"/>
            <a:ext cx="38862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6" name="Google Shape;36;p5"/>
          <p:cNvSpPr txBox="1"/>
          <p:nvPr>
            <p:ph idx="2" type="body"/>
          </p:nvPr>
        </p:nvSpPr>
        <p:spPr>
          <a:xfrm>
            <a:off x="4629150" y="1825625"/>
            <a:ext cx="38862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7" name="Google Shape;37;p5"/>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5"/>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5"/>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6"/>
          <p:cNvSpPr txBox="1"/>
          <p:nvPr>
            <p:ph type="title"/>
          </p:nvPr>
        </p:nvSpPr>
        <p:spPr>
          <a:xfrm>
            <a:off x="629841" y="365126"/>
            <a:ext cx="78867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6"/>
          <p:cNvSpPr txBox="1"/>
          <p:nvPr>
            <p:ph idx="1" type="body"/>
          </p:nvPr>
        </p:nvSpPr>
        <p:spPr>
          <a:xfrm>
            <a:off x="629842" y="1681163"/>
            <a:ext cx="3868340"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3" name="Google Shape;43;p6"/>
          <p:cNvSpPr txBox="1"/>
          <p:nvPr>
            <p:ph idx="2" type="body"/>
          </p:nvPr>
        </p:nvSpPr>
        <p:spPr>
          <a:xfrm>
            <a:off x="629842" y="2505075"/>
            <a:ext cx="3868340"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4" name="Google Shape;44;p6"/>
          <p:cNvSpPr txBox="1"/>
          <p:nvPr>
            <p:ph idx="3" type="body"/>
          </p:nvPr>
        </p:nvSpPr>
        <p:spPr>
          <a:xfrm>
            <a:off x="4629150" y="1681163"/>
            <a:ext cx="3887391"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5" name="Google Shape;45;p6"/>
          <p:cNvSpPr txBox="1"/>
          <p:nvPr>
            <p:ph idx="4" type="body"/>
          </p:nvPr>
        </p:nvSpPr>
        <p:spPr>
          <a:xfrm>
            <a:off x="4629150" y="2505075"/>
            <a:ext cx="3887391"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6" name="Google Shape;46;p6"/>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6"/>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6"/>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7"/>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7"/>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7"/>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7"/>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4" name="Shape 54"/>
        <p:cNvGrpSpPr/>
        <p:nvPr/>
      </p:nvGrpSpPr>
      <p:grpSpPr>
        <a:xfrm>
          <a:off x="0" y="0"/>
          <a:ext cx="0" cy="0"/>
          <a:chOff x="0" y="0"/>
          <a:chExt cx="0" cy="0"/>
        </a:xfrm>
      </p:grpSpPr>
      <p:sp>
        <p:nvSpPr>
          <p:cNvPr id="55" name="Google Shape;55;p8"/>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8"/>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8"/>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9"/>
          <p:cNvSpPr txBox="1"/>
          <p:nvPr>
            <p:ph type="title"/>
          </p:nvPr>
        </p:nvSpPr>
        <p:spPr>
          <a:xfrm>
            <a:off x="629841" y="457200"/>
            <a:ext cx="2949178"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9"/>
          <p:cNvSpPr txBox="1"/>
          <p:nvPr>
            <p:ph idx="1" type="body"/>
          </p:nvPr>
        </p:nvSpPr>
        <p:spPr>
          <a:xfrm>
            <a:off x="3887391" y="987426"/>
            <a:ext cx="462915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1" name="Google Shape;61;p9"/>
          <p:cNvSpPr txBox="1"/>
          <p:nvPr>
            <p:ph idx="2" type="body"/>
          </p:nvPr>
        </p:nvSpPr>
        <p:spPr>
          <a:xfrm>
            <a:off x="629841" y="2057400"/>
            <a:ext cx="2949178"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2" name="Google Shape;62;p9"/>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9"/>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9"/>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5" name="Shape 65"/>
        <p:cNvGrpSpPr/>
        <p:nvPr/>
      </p:nvGrpSpPr>
      <p:grpSpPr>
        <a:xfrm>
          <a:off x="0" y="0"/>
          <a:ext cx="0" cy="0"/>
          <a:chOff x="0" y="0"/>
          <a:chExt cx="0" cy="0"/>
        </a:xfrm>
      </p:grpSpPr>
      <p:sp>
        <p:nvSpPr>
          <p:cNvPr id="66" name="Google Shape;66;p10"/>
          <p:cNvSpPr txBox="1"/>
          <p:nvPr>
            <p:ph type="title"/>
          </p:nvPr>
        </p:nvSpPr>
        <p:spPr>
          <a:xfrm>
            <a:off x="629841" y="457200"/>
            <a:ext cx="2949178"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10"/>
          <p:cNvSpPr/>
          <p:nvPr>
            <p:ph idx="2" type="pic"/>
          </p:nvPr>
        </p:nvSpPr>
        <p:spPr>
          <a:xfrm>
            <a:off x="3887391" y="987426"/>
            <a:ext cx="4629150" cy="4873625"/>
          </a:xfrm>
          <a:prstGeom prst="rect">
            <a:avLst/>
          </a:prstGeom>
          <a:noFill/>
          <a:ln>
            <a:noFill/>
          </a:ln>
        </p:spPr>
      </p:sp>
      <p:sp>
        <p:nvSpPr>
          <p:cNvPr id="68" name="Google Shape;68;p10"/>
          <p:cNvSpPr txBox="1"/>
          <p:nvPr>
            <p:ph idx="1" type="body"/>
          </p:nvPr>
        </p:nvSpPr>
        <p:spPr>
          <a:xfrm>
            <a:off x="629841" y="2057400"/>
            <a:ext cx="2949178"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9" name="Google Shape;69;p10"/>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10"/>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10"/>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628650" y="1825625"/>
            <a:ext cx="78867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0.jpg"/><Relationship Id="rId4" Type="http://schemas.openxmlformats.org/officeDocument/2006/relationships/image" Target="../media/image2.jpg"/><Relationship Id="rId9" Type="http://schemas.openxmlformats.org/officeDocument/2006/relationships/image" Target="../media/image8.jpg"/><Relationship Id="rId5" Type="http://schemas.openxmlformats.org/officeDocument/2006/relationships/image" Target="../media/image4.jpg"/><Relationship Id="rId6" Type="http://schemas.openxmlformats.org/officeDocument/2006/relationships/image" Target="../media/image1.jpg"/><Relationship Id="rId7" Type="http://schemas.openxmlformats.org/officeDocument/2006/relationships/image" Target="../media/image11.png"/><Relationship Id="rId8" Type="http://schemas.openxmlformats.org/officeDocument/2006/relationships/image" Target="../media/image1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3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4.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23.jpg"/><Relationship Id="rId4" Type="http://schemas.openxmlformats.org/officeDocument/2006/relationships/image" Target="../media/image22.jpg"/><Relationship Id="rId9" Type="http://schemas.openxmlformats.org/officeDocument/2006/relationships/image" Target="../media/image34.png"/><Relationship Id="rId5" Type="http://schemas.openxmlformats.org/officeDocument/2006/relationships/image" Target="../media/image26.jpg"/><Relationship Id="rId6" Type="http://schemas.openxmlformats.org/officeDocument/2006/relationships/image" Target="../media/image24.jpg"/><Relationship Id="rId7" Type="http://schemas.openxmlformats.org/officeDocument/2006/relationships/image" Target="../media/image20.jpg"/><Relationship Id="rId8" Type="http://schemas.openxmlformats.org/officeDocument/2006/relationships/image" Target="../media/image3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3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hyperlink" Target="http://scratch.mit.edu/"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35.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10.jpg"/><Relationship Id="rId4" Type="http://schemas.openxmlformats.org/officeDocument/2006/relationships/image" Target="../media/image2.jpg"/><Relationship Id="rId9" Type="http://schemas.openxmlformats.org/officeDocument/2006/relationships/image" Target="../media/image8.jpg"/><Relationship Id="rId5" Type="http://schemas.openxmlformats.org/officeDocument/2006/relationships/image" Target="../media/image4.jpg"/><Relationship Id="rId6" Type="http://schemas.openxmlformats.org/officeDocument/2006/relationships/image" Target="../media/image1.jpg"/><Relationship Id="rId7" Type="http://schemas.openxmlformats.org/officeDocument/2006/relationships/image" Target="../media/image11.png"/><Relationship Id="rId8"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hyperlink" Target="http://diverse-education.eu/" TargetMode="External"/><Relationship Id="rId4" Type="http://schemas.openxmlformats.org/officeDocument/2006/relationships/image" Target="../media/image2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9.png"/><Relationship Id="rId4" Type="http://schemas.openxmlformats.org/officeDocument/2006/relationships/hyperlink" Target="http://diverse-education.eu/guidance-book/" TargetMode="External"/><Relationship Id="rId5"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7.png"/><Relationship Id="rId4" Type="http://schemas.openxmlformats.org/officeDocument/2006/relationships/image" Target="../media/image5.png"/><Relationship Id="rId5"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9.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pic>
        <p:nvPicPr>
          <p:cNvPr id="88" name="Google Shape;88;p13"/>
          <p:cNvPicPr preferRelativeResize="0"/>
          <p:nvPr/>
        </p:nvPicPr>
        <p:blipFill rotWithShape="1">
          <a:blip r:embed="rId3">
            <a:alphaModFix/>
          </a:blip>
          <a:srcRect b="0" l="0" r="0" t="0"/>
          <a:stretch/>
        </p:blipFill>
        <p:spPr>
          <a:xfrm>
            <a:off x="4154306" y="3150501"/>
            <a:ext cx="835387" cy="1053880"/>
          </a:xfrm>
          <a:prstGeom prst="rect">
            <a:avLst/>
          </a:prstGeom>
          <a:noFill/>
          <a:ln>
            <a:noFill/>
          </a:ln>
        </p:spPr>
      </p:pic>
      <p:pic>
        <p:nvPicPr>
          <p:cNvPr id="89" name="Google Shape;89;p13"/>
          <p:cNvPicPr preferRelativeResize="0"/>
          <p:nvPr/>
        </p:nvPicPr>
        <p:blipFill rotWithShape="1">
          <a:blip r:embed="rId4">
            <a:alphaModFix/>
          </a:blip>
          <a:srcRect b="0" l="0" r="0" t="0"/>
          <a:stretch/>
        </p:blipFill>
        <p:spPr>
          <a:xfrm>
            <a:off x="4572000" y="4158660"/>
            <a:ext cx="4572000" cy="2755357"/>
          </a:xfrm>
          <a:prstGeom prst="rect">
            <a:avLst/>
          </a:prstGeom>
          <a:noFill/>
          <a:ln>
            <a:noFill/>
          </a:ln>
        </p:spPr>
      </p:pic>
      <p:pic>
        <p:nvPicPr>
          <p:cNvPr id="90" name="Google Shape;90;p13"/>
          <p:cNvPicPr preferRelativeResize="0"/>
          <p:nvPr/>
        </p:nvPicPr>
        <p:blipFill rotWithShape="1">
          <a:blip r:embed="rId5">
            <a:alphaModFix/>
          </a:blip>
          <a:srcRect b="0" l="0" r="0" t="0"/>
          <a:stretch/>
        </p:blipFill>
        <p:spPr>
          <a:xfrm>
            <a:off x="-1" y="1"/>
            <a:ext cx="4572000" cy="3149347"/>
          </a:xfrm>
          <a:prstGeom prst="rect">
            <a:avLst/>
          </a:prstGeom>
          <a:noFill/>
          <a:ln>
            <a:noFill/>
          </a:ln>
        </p:spPr>
      </p:pic>
      <p:pic>
        <p:nvPicPr>
          <p:cNvPr id="91" name="Google Shape;91;p13"/>
          <p:cNvPicPr preferRelativeResize="0"/>
          <p:nvPr/>
        </p:nvPicPr>
        <p:blipFill rotWithShape="1">
          <a:blip r:embed="rId6">
            <a:alphaModFix/>
          </a:blip>
          <a:srcRect b="0" l="0" r="0" t="0"/>
          <a:stretch/>
        </p:blipFill>
        <p:spPr>
          <a:xfrm>
            <a:off x="0" y="4158661"/>
            <a:ext cx="4572000" cy="2754203"/>
          </a:xfrm>
          <a:prstGeom prst="rect">
            <a:avLst/>
          </a:prstGeom>
          <a:noFill/>
          <a:ln>
            <a:noFill/>
          </a:ln>
        </p:spPr>
      </p:pic>
      <p:pic>
        <p:nvPicPr>
          <p:cNvPr descr="http://upload.wikimedia.org/wikipedia/commons/d/da/Logo_de_la_universitat_de_girona.png" id="92" name="Google Shape;92;p13"/>
          <p:cNvPicPr preferRelativeResize="0"/>
          <p:nvPr/>
        </p:nvPicPr>
        <p:blipFill rotWithShape="1">
          <a:blip r:embed="rId7">
            <a:alphaModFix/>
          </a:blip>
          <a:srcRect b="0" l="0" r="0" t="0"/>
          <a:stretch/>
        </p:blipFill>
        <p:spPr>
          <a:xfrm>
            <a:off x="5193411" y="3310112"/>
            <a:ext cx="912114" cy="687987"/>
          </a:xfrm>
          <a:prstGeom prst="rect">
            <a:avLst/>
          </a:prstGeom>
          <a:noFill/>
          <a:ln>
            <a:noFill/>
          </a:ln>
        </p:spPr>
      </p:pic>
      <p:pic>
        <p:nvPicPr>
          <p:cNvPr id="93" name="Google Shape;93;p13"/>
          <p:cNvPicPr preferRelativeResize="0"/>
          <p:nvPr/>
        </p:nvPicPr>
        <p:blipFill rotWithShape="1">
          <a:blip r:embed="rId8">
            <a:alphaModFix/>
          </a:blip>
          <a:srcRect b="0" l="0" r="0" t="0"/>
          <a:stretch/>
        </p:blipFill>
        <p:spPr>
          <a:xfrm>
            <a:off x="2340864" y="2858058"/>
            <a:ext cx="2356301" cy="1666316"/>
          </a:xfrm>
          <a:prstGeom prst="rect">
            <a:avLst/>
          </a:prstGeom>
          <a:noFill/>
          <a:ln>
            <a:noFill/>
          </a:ln>
        </p:spPr>
      </p:pic>
      <p:pic>
        <p:nvPicPr>
          <p:cNvPr id="94" name="Google Shape;94;p13"/>
          <p:cNvPicPr preferRelativeResize="0"/>
          <p:nvPr/>
        </p:nvPicPr>
        <p:blipFill rotWithShape="1">
          <a:blip r:embed="rId9">
            <a:alphaModFix/>
          </a:blip>
          <a:srcRect b="8048" l="0" r="0" t="0"/>
          <a:stretch/>
        </p:blipFill>
        <p:spPr>
          <a:xfrm>
            <a:off x="4571999" y="-1153"/>
            <a:ext cx="4581144" cy="3150501"/>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22"/>
          <p:cNvSpPr txBox="1"/>
          <p:nvPr/>
        </p:nvSpPr>
        <p:spPr>
          <a:xfrm>
            <a:off x="196596" y="3470148"/>
            <a:ext cx="8750808" cy="3139321"/>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b="1" lang="en-US" sz="2200">
                <a:solidFill>
                  <a:srgbClr val="595959"/>
                </a:solidFill>
                <a:latin typeface="Calibri"/>
                <a:ea typeface="Calibri"/>
                <a:cs typeface="Calibri"/>
                <a:sym typeface="Calibri"/>
              </a:rPr>
              <a:t>Digital storytelling goes beyond just educators using digital stories as a tool for creating engaging content in the classroom. </a:t>
            </a:r>
            <a:endParaRPr b="1" sz="2200">
              <a:solidFill>
                <a:srgbClr val="595959"/>
              </a:solidFill>
              <a:latin typeface="Calibri"/>
              <a:ea typeface="Calibri"/>
              <a:cs typeface="Calibri"/>
              <a:sym typeface="Calibri"/>
            </a:endParaRPr>
          </a:p>
          <a:p>
            <a:pPr indent="0" lvl="0" marL="0" marR="0" rtl="0" algn="just">
              <a:spcBef>
                <a:spcPts val="0"/>
              </a:spcBef>
              <a:spcAft>
                <a:spcPts val="0"/>
              </a:spcAft>
              <a:buNone/>
            </a:pPr>
            <a:r>
              <a:t/>
            </a:r>
            <a:endParaRPr b="1" sz="2200">
              <a:solidFill>
                <a:srgbClr val="595959"/>
              </a:solidFill>
              <a:latin typeface="Calibri"/>
              <a:ea typeface="Calibri"/>
              <a:cs typeface="Calibri"/>
              <a:sym typeface="Calibri"/>
            </a:endParaRPr>
          </a:p>
          <a:p>
            <a:pPr indent="0" lvl="0" marL="0" marR="0" rtl="0" algn="just">
              <a:spcBef>
                <a:spcPts val="0"/>
              </a:spcBef>
              <a:spcAft>
                <a:spcPts val="0"/>
              </a:spcAft>
              <a:buNone/>
            </a:pPr>
            <a:r>
              <a:rPr b="1" lang="en-US" sz="2200">
                <a:solidFill>
                  <a:srgbClr val="595959"/>
                </a:solidFill>
                <a:latin typeface="Calibri"/>
                <a:ea typeface="Calibri"/>
                <a:cs typeface="Calibri"/>
                <a:sym typeface="Calibri"/>
              </a:rPr>
              <a:t>It also provides a </a:t>
            </a:r>
            <a:r>
              <a:rPr b="1" lang="en-US" sz="2200">
                <a:solidFill>
                  <a:srgbClr val="2E75B5"/>
                </a:solidFill>
                <a:latin typeface="Calibri"/>
                <a:ea typeface="Calibri"/>
                <a:cs typeface="Calibri"/>
                <a:sym typeface="Calibri"/>
              </a:rPr>
              <a:t>unique opportunity for children to express themselves through digital media</a:t>
            </a:r>
            <a:r>
              <a:rPr b="1" lang="en-US" sz="2200">
                <a:solidFill>
                  <a:srgbClr val="595959"/>
                </a:solidFill>
                <a:latin typeface="Calibri"/>
                <a:ea typeface="Calibri"/>
                <a:cs typeface="Calibri"/>
                <a:sym typeface="Calibri"/>
              </a:rPr>
              <a:t>. </a:t>
            </a:r>
            <a:endParaRPr b="1" sz="2200">
              <a:solidFill>
                <a:srgbClr val="595959"/>
              </a:solidFill>
              <a:latin typeface="Calibri"/>
              <a:ea typeface="Calibri"/>
              <a:cs typeface="Calibri"/>
              <a:sym typeface="Calibri"/>
            </a:endParaRPr>
          </a:p>
          <a:p>
            <a:pPr indent="0" lvl="0" marL="0" marR="0" rtl="0" algn="just">
              <a:spcBef>
                <a:spcPts val="0"/>
              </a:spcBef>
              <a:spcAft>
                <a:spcPts val="0"/>
              </a:spcAft>
              <a:buNone/>
            </a:pPr>
            <a:r>
              <a:t/>
            </a:r>
            <a:endParaRPr b="1" sz="2200">
              <a:solidFill>
                <a:srgbClr val="595959"/>
              </a:solidFill>
              <a:latin typeface="Calibri"/>
              <a:ea typeface="Calibri"/>
              <a:cs typeface="Calibri"/>
              <a:sym typeface="Calibri"/>
            </a:endParaRPr>
          </a:p>
          <a:p>
            <a:pPr indent="0" lvl="0" marL="0" marR="0" rtl="0" algn="just">
              <a:spcBef>
                <a:spcPts val="0"/>
              </a:spcBef>
              <a:spcAft>
                <a:spcPts val="0"/>
              </a:spcAft>
              <a:buNone/>
            </a:pPr>
            <a:r>
              <a:rPr b="1" lang="en-US" sz="2200">
                <a:solidFill>
                  <a:srgbClr val="595959"/>
                </a:solidFill>
                <a:latin typeface="Calibri"/>
                <a:ea typeface="Calibri"/>
                <a:cs typeface="Calibri"/>
                <a:sym typeface="Calibri"/>
              </a:rPr>
              <a:t>By encouraging students to create their own digital narratives, we empower them to unleash their creativity and develop essential skills in communication, technology, and storytelling. </a:t>
            </a:r>
            <a:endParaRPr b="1" sz="2200">
              <a:solidFill>
                <a:srgbClr val="595959"/>
              </a:solidFill>
              <a:latin typeface="Calibri"/>
              <a:ea typeface="Calibri"/>
              <a:cs typeface="Calibri"/>
              <a:sym typeface="Calibri"/>
            </a:endParaRPr>
          </a:p>
        </p:txBody>
      </p:sp>
      <p:pic>
        <p:nvPicPr>
          <p:cNvPr id="171" name="Google Shape;171;p22"/>
          <p:cNvPicPr preferRelativeResize="0"/>
          <p:nvPr/>
        </p:nvPicPr>
        <p:blipFill rotWithShape="1">
          <a:blip r:embed="rId3">
            <a:alphaModFix/>
          </a:blip>
          <a:srcRect b="0" l="0" r="0" t="0"/>
          <a:stretch/>
        </p:blipFill>
        <p:spPr>
          <a:xfrm>
            <a:off x="1755346" y="171120"/>
            <a:ext cx="5633308" cy="3157296"/>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p23"/>
          <p:cNvSpPr txBox="1"/>
          <p:nvPr/>
        </p:nvSpPr>
        <p:spPr>
          <a:xfrm>
            <a:off x="169164" y="3177540"/>
            <a:ext cx="8750808" cy="3477875"/>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b="1" lang="en-US" sz="2200">
                <a:solidFill>
                  <a:srgbClr val="595959"/>
                </a:solidFill>
                <a:latin typeface="Calibri"/>
                <a:ea typeface="Calibri"/>
                <a:cs typeface="Calibri"/>
                <a:sym typeface="Calibri"/>
              </a:rPr>
              <a:t>Digital storytelling does not mean the abandonment of traditional methods; in fact, it thrives when it embraces a harmonious blend of both digital and conventional approaches. </a:t>
            </a:r>
            <a:endParaRPr b="1" sz="2200">
              <a:solidFill>
                <a:srgbClr val="595959"/>
              </a:solidFill>
              <a:latin typeface="Calibri"/>
              <a:ea typeface="Calibri"/>
              <a:cs typeface="Calibri"/>
              <a:sym typeface="Calibri"/>
            </a:endParaRPr>
          </a:p>
          <a:p>
            <a:pPr indent="0" lvl="0" marL="0" marR="0" rtl="0" algn="just">
              <a:spcBef>
                <a:spcPts val="0"/>
              </a:spcBef>
              <a:spcAft>
                <a:spcPts val="0"/>
              </a:spcAft>
              <a:buNone/>
            </a:pPr>
            <a:r>
              <a:t/>
            </a:r>
            <a:endParaRPr b="1" sz="2200">
              <a:solidFill>
                <a:srgbClr val="595959"/>
              </a:solidFill>
              <a:latin typeface="Calibri"/>
              <a:ea typeface="Calibri"/>
              <a:cs typeface="Calibri"/>
              <a:sym typeface="Calibri"/>
            </a:endParaRPr>
          </a:p>
          <a:p>
            <a:pPr indent="0" lvl="0" marL="0" marR="0" rtl="0" algn="just">
              <a:spcBef>
                <a:spcPts val="0"/>
              </a:spcBef>
              <a:spcAft>
                <a:spcPts val="0"/>
              </a:spcAft>
              <a:buNone/>
            </a:pPr>
            <a:r>
              <a:rPr b="1" lang="en-US" sz="2200">
                <a:solidFill>
                  <a:srgbClr val="2E75B5"/>
                </a:solidFill>
                <a:latin typeface="Calibri"/>
                <a:ea typeface="Calibri"/>
                <a:cs typeface="Calibri"/>
                <a:sym typeface="Calibri"/>
              </a:rPr>
              <a:t>By integrating digital tools with traditional storytelling techniques, we can create a richer and more versatile learning environment. </a:t>
            </a:r>
            <a:endParaRPr b="1" sz="2200">
              <a:solidFill>
                <a:srgbClr val="2E75B5"/>
              </a:solidFill>
              <a:latin typeface="Calibri"/>
              <a:ea typeface="Calibri"/>
              <a:cs typeface="Calibri"/>
              <a:sym typeface="Calibri"/>
            </a:endParaRPr>
          </a:p>
          <a:p>
            <a:pPr indent="0" lvl="0" marL="0" marR="0" rtl="0" algn="just">
              <a:spcBef>
                <a:spcPts val="0"/>
              </a:spcBef>
              <a:spcAft>
                <a:spcPts val="0"/>
              </a:spcAft>
              <a:buNone/>
            </a:pPr>
            <a:r>
              <a:t/>
            </a:r>
            <a:endParaRPr b="1" sz="2200">
              <a:solidFill>
                <a:srgbClr val="595959"/>
              </a:solidFill>
              <a:latin typeface="Calibri"/>
              <a:ea typeface="Calibri"/>
              <a:cs typeface="Calibri"/>
              <a:sym typeface="Calibri"/>
            </a:endParaRPr>
          </a:p>
          <a:p>
            <a:pPr indent="0" lvl="0" marL="0" marR="0" rtl="0" algn="just">
              <a:spcBef>
                <a:spcPts val="0"/>
              </a:spcBef>
              <a:spcAft>
                <a:spcPts val="0"/>
              </a:spcAft>
              <a:buNone/>
            </a:pPr>
            <a:r>
              <a:rPr b="1" lang="en-US" sz="2200">
                <a:solidFill>
                  <a:srgbClr val="595959"/>
                </a:solidFill>
                <a:latin typeface="Calibri"/>
                <a:ea typeface="Calibri"/>
                <a:cs typeface="Calibri"/>
                <a:sym typeface="Calibri"/>
              </a:rPr>
              <a:t>This hybrid approach allows educators to harness the benefits of technology while preserving the timeless art of storytelling through books, oral traditions, and other analog methods.</a:t>
            </a:r>
            <a:endParaRPr b="1" sz="2200">
              <a:solidFill>
                <a:srgbClr val="595959"/>
              </a:solidFill>
              <a:latin typeface="Calibri"/>
              <a:ea typeface="Calibri"/>
              <a:cs typeface="Calibri"/>
              <a:sym typeface="Calibri"/>
            </a:endParaRPr>
          </a:p>
        </p:txBody>
      </p:sp>
      <p:pic>
        <p:nvPicPr>
          <p:cNvPr id="179" name="Google Shape;179;p23"/>
          <p:cNvPicPr preferRelativeResize="0"/>
          <p:nvPr/>
        </p:nvPicPr>
        <p:blipFill rotWithShape="1">
          <a:blip r:embed="rId3">
            <a:alphaModFix/>
          </a:blip>
          <a:srcRect b="0" l="0" r="0" t="0"/>
          <a:stretch/>
        </p:blipFill>
        <p:spPr>
          <a:xfrm>
            <a:off x="1872871" y="95864"/>
            <a:ext cx="5343394" cy="2994808"/>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24"/>
          <p:cNvSpPr txBox="1"/>
          <p:nvPr/>
        </p:nvSpPr>
        <p:spPr>
          <a:xfrm>
            <a:off x="585216" y="2793492"/>
            <a:ext cx="8074152" cy="92333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5400">
                <a:solidFill>
                  <a:srgbClr val="C93060"/>
                </a:solidFill>
                <a:latin typeface="Calibri"/>
                <a:ea typeface="Calibri"/>
                <a:cs typeface="Calibri"/>
                <a:sym typeface="Calibri"/>
              </a:rPr>
              <a:t>Why Scratch?</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pic>
        <p:nvPicPr>
          <p:cNvPr descr="scratch" id="192" name="Google Shape;192;p25"/>
          <p:cNvPicPr preferRelativeResize="0"/>
          <p:nvPr/>
        </p:nvPicPr>
        <p:blipFill rotWithShape="1">
          <a:blip r:embed="rId3">
            <a:alphaModFix/>
          </a:blip>
          <a:srcRect b="0" l="0" r="0" t="0"/>
          <a:stretch/>
        </p:blipFill>
        <p:spPr>
          <a:xfrm>
            <a:off x="2117618" y="2196445"/>
            <a:ext cx="5767425" cy="3244024"/>
          </a:xfrm>
          <a:prstGeom prst="rect">
            <a:avLst/>
          </a:prstGeom>
          <a:noFill/>
          <a:ln>
            <a:noFill/>
          </a:ln>
        </p:spPr>
      </p:pic>
      <p:sp>
        <p:nvSpPr>
          <p:cNvPr id="193" name="Google Shape;193;p25"/>
          <p:cNvSpPr/>
          <p:nvPr/>
        </p:nvSpPr>
        <p:spPr>
          <a:xfrm>
            <a:off x="380882" y="315018"/>
            <a:ext cx="8301205" cy="144655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8800">
                <a:solidFill>
                  <a:srgbClr val="F79315"/>
                </a:solidFill>
                <a:latin typeface="Calibri"/>
                <a:ea typeface="Calibri"/>
                <a:cs typeface="Calibri"/>
                <a:sym typeface="Calibri"/>
              </a:rPr>
              <a:t>scratch.mit.edu</a:t>
            </a:r>
            <a:endParaRPr sz="8800">
              <a:solidFill>
                <a:srgbClr val="F79315"/>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26"/>
          <p:cNvSpPr/>
          <p:nvPr/>
        </p:nvSpPr>
        <p:spPr>
          <a:xfrm>
            <a:off x="0" y="858179"/>
            <a:ext cx="8861196" cy="5909310"/>
          </a:xfrm>
          <a:prstGeom prst="rect">
            <a:avLst/>
          </a:prstGeom>
          <a:solidFill>
            <a:schemeClr val="lt1">
              <a:alpha val="64705"/>
            </a:schemeClr>
          </a:solidFill>
          <a:ln>
            <a:noFill/>
          </a:ln>
        </p:spPr>
        <p:txBody>
          <a:bodyPr anchorCtr="0" anchor="t" bIns="45700" lIns="91425" spcFirstLastPara="1" rIns="91425" wrap="square" tIns="45700">
            <a:noAutofit/>
          </a:bodyPr>
          <a:lstStyle/>
          <a:p>
            <a:pPr indent="-285750" lvl="1" marL="742950" marR="0" rtl="0" algn="l">
              <a:spcBef>
                <a:spcPts val="0"/>
              </a:spcBef>
              <a:spcAft>
                <a:spcPts val="0"/>
              </a:spcAft>
              <a:buClr>
                <a:srgbClr val="3A3838"/>
              </a:buClr>
              <a:buSzPts val="2100"/>
              <a:buFont typeface="Arial"/>
              <a:buChar char="•"/>
            </a:pPr>
            <a:r>
              <a:rPr b="0" i="0" lang="en-US" sz="2100" u="none" cap="none" strike="noStrike">
                <a:solidFill>
                  <a:srgbClr val="3A3838"/>
                </a:solidFill>
                <a:latin typeface="Calibri"/>
                <a:ea typeface="Calibri"/>
                <a:cs typeface="Calibri"/>
                <a:sym typeface="Calibri"/>
              </a:rPr>
              <a:t>It's </a:t>
            </a:r>
            <a:r>
              <a:rPr b="0" i="0" lang="en-US" sz="2100" u="none" cap="none" strike="noStrike">
                <a:solidFill>
                  <a:srgbClr val="2E72B0"/>
                </a:solidFill>
                <a:latin typeface="Calibri"/>
                <a:ea typeface="Calibri"/>
                <a:cs typeface="Calibri"/>
                <a:sym typeface="Calibri"/>
              </a:rPr>
              <a:t>online and free</a:t>
            </a:r>
            <a:r>
              <a:rPr b="0" i="0" lang="en-US" sz="2100" u="none" cap="none" strike="noStrike">
                <a:solidFill>
                  <a:srgbClr val="3A3838"/>
                </a:solidFill>
                <a:latin typeface="Calibri"/>
                <a:ea typeface="Calibri"/>
                <a:cs typeface="Calibri"/>
                <a:sym typeface="Calibri"/>
              </a:rPr>
              <a:t>, you don't need to install any special software to start creating.</a:t>
            </a:r>
            <a:endParaRPr b="0" i="0" sz="2100" u="none" cap="none" strike="noStrike">
              <a:solidFill>
                <a:srgbClr val="3A3838"/>
              </a:solidFill>
              <a:latin typeface="Calibri"/>
              <a:ea typeface="Calibri"/>
              <a:cs typeface="Calibri"/>
              <a:sym typeface="Calibri"/>
            </a:endParaRPr>
          </a:p>
          <a:p>
            <a:pPr indent="-285750" lvl="1" marL="742950" marR="0" rtl="0" algn="l">
              <a:spcBef>
                <a:spcPts val="0"/>
              </a:spcBef>
              <a:spcAft>
                <a:spcPts val="0"/>
              </a:spcAft>
              <a:buClr>
                <a:srgbClr val="3A3838"/>
              </a:buClr>
              <a:buSzPts val="2100"/>
              <a:buFont typeface="Arial"/>
              <a:buChar char="•"/>
            </a:pPr>
            <a:r>
              <a:rPr b="0" i="0" lang="en-US" sz="2100" u="none" cap="none" strike="noStrike">
                <a:solidFill>
                  <a:srgbClr val="3A3838"/>
                </a:solidFill>
                <a:latin typeface="Calibri"/>
                <a:ea typeface="Calibri"/>
                <a:cs typeface="Calibri"/>
                <a:sym typeface="Calibri"/>
              </a:rPr>
              <a:t>It is multiplatform, and works on computers as well as tablets and mobile phones.</a:t>
            </a:r>
            <a:endParaRPr b="0" i="0" sz="2100" u="none" cap="none" strike="noStrike">
              <a:solidFill>
                <a:srgbClr val="3A3838"/>
              </a:solidFill>
              <a:latin typeface="Calibri"/>
              <a:ea typeface="Calibri"/>
              <a:cs typeface="Calibri"/>
              <a:sym typeface="Calibri"/>
            </a:endParaRPr>
          </a:p>
          <a:p>
            <a:pPr indent="-285750" lvl="1" marL="742950" marR="0" rtl="0" algn="l">
              <a:spcBef>
                <a:spcPts val="0"/>
              </a:spcBef>
              <a:spcAft>
                <a:spcPts val="0"/>
              </a:spcAft>
              <a:buClr>
                <a:srgbClr val="3A3838"/>
              </a:buClr>
              <a:buSzPts val="2100"/>
              <a:buFont typeface="Arial"/>
              <a:buChar char="•"/>
            </a:pPr>
            <a:r>
              <a:rPr b="0" i="0" lang="en-US" sz="2100" u="none" cap="none" strike="noStrike">
                <a:solidFill>
                  <a:srgbClr val="3A3838"/>
                </a:solidFill>
                <a:latin typeface="Calibri"/>
                <a:ea typeface="Calibri"/>
                <a:cs typeface="Calibri"/>
                <a:sym typeface="Calibri"/>
              </a:rPr>
              <a:t>It is </a:t>
            </a:r>
            <a:r>
              <a:rPr b="0" i="0" lang="en-US" sz="2100" u="none" cap="none" strike="noStrike">
                <a:solidFill>
                  <a:srgbClr val="2E72B0"/>
                </a:solidFill>
                <a:latin typeface="Calibri"/>
                <a:ea typeface="Calibri"/>
                <a:cs typeface="Calibri"/>
                <a:sym typeface="Calibri"/>
              </a:rPr>
              <a:t>translated into many languages. </a:t>
            </a:r>
            <a:endParaRPr b="0" i="0" sz="2100" u="none" cap="none" strike="noStrike">
              <a:solidFill>
                <a:srgbClr val="2E72B0"/>
              </a:solidFill>
              <a:latin typeface="Calibri"/>
              <a:ea typeface="Calibri"/>
              <a:cs typeface="Calibri"/>
              <a:sym typeface="Calibri"/>
            </a:endParaRPr>
          </a:p>
          <a:p>
            <a:pPr indent="-285750" lvl="1" marL="742950" marR="0" rtl="0" algn="l">
              <a:spcBef>
                <a:spcPts val="0"/>
              </a:spcBef>
              <a:spcAft>
                <a:spcPts val="0"/>
              </a:spcAft>
              <a:buClr>
                <a:srgbClr val="3A3838"/>
              </a:buClr>
              <a:buSzPts val="2100"/>
              <a:buFont typeface="Arial"/>
              <a:buChar char="•"/>
            </a:pPr>
            <a:r>
              <a:rPr b="0" i="0" lang="en-US" sz="2100" u="none" cap="none" strike="noStrike">
                <a:solidFill>
                  <a:srgbClr val="3A3838"/>
                </a:solidFill>
                <a:latin typeface="Calibri"/>
                <a:ea typeface="Calibri"/>
                <a:cs typeface="Calibri"/>
                <a:sym typeface="Calibri"/>
              </a:rPr>
              <a:t>It is </a:t>
            </a:r>
            <a:r>
              <a:rPr b="0" i="0" lang="en-US" sz="2100" u="none" cap="none" strike="noStrike">
                <a:solidFill>
                  <a:srgbClr val="2E72B0"/>
                </a:solidFill>
                <a:latin typeface="Calibri"/>
                <a:ea typeface="Calibri"/>
                <a:cs typeface="Calibri"/>
                <a:sym typeface="Calibri"/>
              </a:rPr>
              <a:t>designed with a very powerful pedagogical approach</a:t>
            </a:r>
            <a:r>
              <a:rPr b="0" i="0" lang="en-US" sz="2100" u="none" cap="none" strike="noStrike">
                <a:solidFill>
                  <a:srgbClr val="3A3838"/>
                </a:solidFill>
                <a:latin typeface="Calibri"/>
                <a:ea typeface="Calibri"/>
                <a:cs typeface="Calibri"/>
                <a:sym typeface="Calibri"/>
              </a:rPr>
              <a:t>, and allows learning in a very intuitive way, facilitating self-learning and learning by discovery and exploration.</a:t>
            </a:r>
            <a:endParaRPr b="0" i="0" sz="2100" u="none" cap="none" strike="noStrike">
              <a:solidFill>
                <a:srgbClr val="3A3838"/>
              </a:solidFill>
              <a:latin typeface="Calibri"/>
              <a:ea typeface="Calibri"/>
              <a:cs typeface="Calibri"/>
              <a:sym typeface="Calibri"/>
            </a:endParaRPr>
          </a:p>
          <a:p>
            <a:pPr indent="-285750" lvl="1" marL="742950" marR="0" rtl="0" algn="l">
              <a:spcBef>
                <a:spcPts val="0"/>
              </a:spcBef>
              <a:spcAft>
                <a:spcPts val="0"/>
              </a:spcAft>
              <a:buClr>
                <a:srgbClr val="3A3838"/>
              </a:buClr>
              <a:buSzPts val="2100"/>
              <a:buFont typeface="Arial"/>
              <a:buChar char="•"/>
            </a:pPr>
            <a:r>
              <a:rPr b="0" i="0" lang="en-US" sz="2100" u="none" cap="none" strike="noStrike">
                <a:solidFill>
                  <a:srgbClr val="3A3838"/>
                </a:solidFill>
                <a:latin typeface="Calibri"/>
                <a:ea typeface="Calibri"/>
                <a:cs typeface="Calibri"/>
                <a:sym typeface="Calibri"/>
              </a:rPr>
              <a:t>It allows us to create digital stories, but also games, artistic projects, simulations, etc.</a:t>
            </a:r>
            <a:endParaRPr b="0" i="0" sz="2100" u="none" cap="none" strike="noStrike">
              <a:solidFill>
                <a:srgbClr val="3A3838"/>
              </a:solidFill>
              <a:latin typeface="Calibri"/>
              <a:ea typeface="Calibri"/>
              <a:cs typeface="Calibri"/>
              <a:sym typeface="Calibri"/>
            </a:endParaRPr>
          </a:p>
          <a:p>
            <a:pPr indent="-285750" lvl="1" marL="742950" marR="0" rtl="0" algn="l">
              <a:spcBef>
                <a:spcPts val="0"/>
              </a:spcBef>
              <a:spcAft>
                <a:spcPts val="0"/>
              </a:spcAft>
              <a:buClr>
                <a:srgbClr val="3A3838"/>
              </a:buClr>
              <a:buSzPts val="2100"/>
              <a:buFont typeface="Arial"/>
              <a:buChar char="•"/>
            </a:pPr>
            <a:r>
              <a:rPr b="0" i="0" lang="en-US" sz="2100" u="none" cap="none" strike="noStrike">
                <a:solidFill>
                  <a:srgbClr val="3A3838"/>
                </a:solidFill>
                <a:latin typeface="Calibri"/>
                <a:ea typeface="Calibri"/>
                <a:cs typeface="Calibri"/>
                <a:sym typeface="Calibri"/>
              </a:rPr>
              <a:t>It allows to </a:t>
            </a:r>
            <a:r>
              <a:rPr b="0" i="0" lang="en-US" sz="2100" u="none" cap="none" strike="noStrike">
                <a:solidFill>
                  <a:srgbClr val="2E72B0"/>
                </a:solidFill>
                <a:latin typeface="Calibri"/>
                <a:ea typeface="Calibri"/>
                <a:cs typeface="Calibri"/>
                <a:sym typeface="Calibri"/>
              </a:rPr>
              <a:t>share our creations</a:t>
            </a:r>
            <a:r>
              <a:rPr b="0" i="0" lang="en-US" sz="2100" u="none" cap="none" strike="noStrike">
                <a:solidFill>
                  <a:srgbClr val="3A3838"/>
                </a:solidFill>
                <a:latin typeface="Calibri"/>
                <a:ea typeface="Calibri"/>
                <a:cs typeface="Calibri"/>
                <a:sym typeface="Calibri"/>
              </a:rPr>
              <a:t> on the Internet, in a very easy way, and also allows to </a:t>
            </a:r>
            <a:r>
              <a:rPr b="0" i="0" lang="en-US" sz="2100" u="none" cap="none" strike="noStrike">
                <a:solidFill>
                  <a:srgbClr val="2E72B0"/>
                </a:solidFill>
                <a:latin typeface="Calibri"/>
                <a:ea typeface="Calibri"/>
                <a:cs typeface="Calibri"/>
                <a:sym typeface="Calibri"/>
              </a:rPr>
              <a:t>remix the creations of others</a:t>
            </a:r>
            <a:r>
              <a:rPr b="0" i="0" lang="en-US" sz="2100" u="none" cap="none" strike="noStrike">
                <a:solidFill>
                  <a:srgbClr val="3A3838"/>
                </a:solidFill>
                <a:latin typeface="Calibri"/>
                <a:ea typeface="Calibri"/>
                <a:cs typeface="Calibri"/>
                <a:sym typeface="Calibri"/>
              </a:rPr>
              <a:t>, which is a very powerful feature.</a:t>
            </a:r>
            <a:endParaRPr b="0" i="0" sz="2100" u="none" cap="none" strike="noStrike">
              <a:solidFill>
                <a:srgbClr val="3A3838"/>
              </a:solidFill>
              <a:latin typeface="Calibri"/>
              <a:ea typeface="Calibri"/>
              <a:cs typeface="Calibri"/>
              <a:sym typeface="Calibri"/>
            </a:endParaRPr>
          </a:p>
          <a:p>
            <a:pPr indent="-285750" lvl="1" marL="742950" marR="0" rtl="0" algn="l">
              <a:spcBef>
                <a:spcPts val="0"/>
              </a:spcBef>
              <a:spcAft>
                <a:spcPts val="0"/>
              </a:spcAft>
              <a:buClr>
                <a:srgbClr val="3A3838"/>
              </a:buClr>
              <a:buSzPts val="2100"/>
              <a:buFont typeface="Arial"/>
              <a:buChar char="•"/>
            </a:pPr>
            <a:r>
              <a:rPr b="0" i="0" lang="en-US" sz="2100" u="none" cap="none" strike="noStrike">
                <a:solidFill>
                  <a:srgbClr val="3A3838"/>
                </a:solidFill>
                <a:latin typeface="Calibri"/>
                <a:ea typeface="Calibri"/>
                <a:cs typeface="Calibri"/>
                <a:sym typeface="Calibri"/>
              </a:rPr>
              <a:t>It is not only a tool and an environment but also a huge </a:t>
            </a:r>
            <a:r>
              <a:rPr b="0" i="0" lang="en-US" sz="2100" u="none" cap="none" strike="noStrike">
                <a:solidFill>
                  <a:srgbClr val="2E72B0"/>
                </a:solidFill>
                <a:latin typeface="Calibri"/>
                <a:ea typeface="Calibri"/>
                <a:cs typeface="Calibri"/>
                <a:sym typeface="Calibri"/>
              </a:rPr>
              <a:t>community</a:t>
            </a:r>
            <a:r>
              <a:rPr b="0" i="0" lang="en-US" sz="2100" u="none" cap="none" strike="noStrike">
                <a:solidFill>
                  <a:srgbClr val="3A3838"/>
                </a:solidFill>
                <a:latin typeface="Calibri"/>
                <a:ea typeface="Calibri"/>
                <a:cs typeface="Calibri"/>
                <a:sym typeface="Calibri"/>
              </a:rPr>
              <a:t>.</a:t>
            </a:r>
            <a:endParaRPr/>
          </a:p>
          <a:p>
            <a:pPr indent="-285750" lvl="1" marL="742950" marR="0" rtl="0" algn="l">
              <a:spcBef>
                <a:spcPts val="0"/>
              </a:spcBef>
              <a:spcAft>
                <a:spcPts val="0"/>
              </a:spcAft>
              <a:buClr>
                <a:srgbClr val="3A3838"/>
              </a:buClr>
              <a:buSzPts val="2100"/>
              <a:buFont typeface="Arial"/>
              <a:buChar char="•"/>
            </a:pPr>
            <a:r>
              <a:rPr b="0" i="0" lang="en-US" sz="2100" u="none" cap="none" strike="noStrike">
                <a:solidFill>
                  <a:srgbClr val="3A3838"/>
                </a:solidFill>
                <a:latin typeface="Calibri"/>
                <a:ea typeface="Calibri"/>
                <a:cs typeface="Calibri"/>
                <a:sym typeface="Calibri"/>
              </a:rPr>
              <a:t>Scratch has a </a:t>
            </a:r>
            <a:r>
              <a:rPr b="0" i="0" lang="en-US" sz="2100" u="none" cap="none" strike="noStrike">
                <a:solidFill>
                  <a:srgbClr val="2E72B0"/>
                </a:solidFill>
                <a:latin typeface="Calibri"/>
                <a:ea typeface="Calibri"/>
                <a:cs typeface="Calibri"/>
                <a:sym typeface="Calibri"/>
              </a:rPr>
              <a:t>low floor, high ceiling and wide walls</a:t>
            </a:r>
            <a:r>
              <a:rPr b="0" i="0" lang="en-US" sz="2100" u="none" cap="none" strike="noStrike">
                <a:solidFill>
                  <a:srgbClr val="3A3838"/>
                </a:solidFill>
                <a:latin typeface="Calibri"/>
                <a:ea typeface="Calibri"/>
                <a:cs typeface="Calibri"/>
                <a:sym typeface="Calibri"/>
              </a:rPr>
              <a:t>. </a:t>
            </a:r>
            <a:endParaRPr/>
          </a:p>
          <a:p>
            <a:pPr indent="-285750" lvl="1" marL="742950" marR="0" rtl="0" algn="l">
              <a:spcBef>
                <a:spcPts val="0"/>
              </a:spcBef>
              <a:spcAft>
                <a:spcPts val="0"/>
              </a:spcAft>
              <a:buClr>
                <a:srgbClr val="3A3838"/>
              </a:buClr>
              <a:buSzPts val="2100"/>
              <a:buFont typeface="Arial"/>
              <a:buChar char="•"/>
            </a:pPr>
            <a:r>
              <a:rPr b="0" i="0" lang="en-US" sz="2100" u="none" cap="none" strike="noStrike">
                <a:solidFill>
                  <a:srgbClr val="3A3838"/>
                </a:solidFill>
                <a:latin typeface="Calibri"/>
                <a:ea typeface="Calibri"/>
                <a:cs typeface="Calibri"/>
                <a:sym typeface="Calibri"/>
              </a:rPr>
              <a:t>It has extensions that allow us to play with music, give voice to our characters (recording or text-to-speech), connect the story on our screen with the outside world (sensors, robots, etc.).</a:t>
            </a:r>
            <a:endParaRPr b="0" i="0" sz="2100" u="none" cap="none" strike="noStrike">
              <a:solidFill>
                <a:srgbClr val="3A3838"/>
              </a:solidFill>
              <a:latin typeface="Calibri"/>
              <a:ea typeface="Calibri"/>
              <a:cs typeface="Calibri"/>
              <a:sym typeface="Calibri"/>
            </a:endParaRPr>
          </a:p>
        </p:txBody>
      </p:sp>
      <p:sp>
        <p:nvSpPr>
          <p:cNvPr id="200" name="Google Shape;200;p26"/>
          <p:cNvSpPr txBox="1"/>
          <p:nvPr/>
        </p:nvSpPr>
        <p:spPr>
          <a:xfrm>
            <a:off x="0" y="0"/>
            <a:ext cx="9144000" cy="769441"/>
          </a:xfrm>
          <a:prstGeom prst="rect">
            <a:avLst/>
          </a:prstGeom>
          <a:solidFill>
            <a:srgbClr val="0000FF">
              <a:alpha val="74901"/>
            </a:srgbClr>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4400">
                <a:solidFill>
                  <a:srgbClr val="F2F2F2"/>
                </a:solidFill>
                <a:latin typeface="Calibri"/>
                <a:ea typeface="Calibri"/>
                <a:cs typeface="Calibri"/>
                <a:sym typeface="Calibri"/>
              </a:rPr>
              <a:t>WHY SCRATCH?</a:t>
            </a:r>
            <a:endParaRPr b="1" sz="4400">
              <a:solidFill>
                <a:srgbClr val="F2F2F2"/>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pic>
        <p:nvPicPr>
          <p:cNvPr id="205" name="Google Shape;205;p27"/>
          <p:cNvPicPr preferRelativeResize="0"/>
          <p:nvPr/>
        </p:nvPicPr>
        <p:blipFill rotWithShape="1">
          <a:blip r:embed="rId3">
            <a:alphaModFix/>
          </a:blip>
          <a:srcRect b="0" l="0" r="0" t="0"/>
          <a:stretch/>
        </p:blipFill>
        <p:spPr>
          <a:xfrm>
            <a:off x="-1" y="3423459"/>
            <a:ext cx="4933189" cy="3434542"/>
          </a:xfrm>
          <a:prstGeom prst="rect">
            <a:avLst/>
          </a:prstGeom>
          <a:noFill/>
          <a:ln>
            <a:noFill/>
          </a:ln>
        </p:spPr>
      </p:pic>
      <p:pic>
        <p:nvPicPr>
          <p:cNvPr id="206" name="Google Shape;206;p27"/>
          <p:cNvPicPr preferRelativeResize="0"/>
          <p:nvPr/>
        </p:nvPicPr>
        <p:blipFill rotWithShape="1">
          <a:blip r:embed="rId4">
            <a:alphaModFix/>
          </a:blip>
          <a:srcRect b="0" l="0" r="0" t="0"/>
          <a:stretch/>
        </p:blipFill>
        <p:spPr>
          <a:xfrm>
            <a:off x="4581144" y="-1"/>
            <a:ext cx="4562856" cy="3458761"/>
          </a:xfrm>
          <a:prstGeom prst="rect">
            <a:avLst/>
          </a:prstGeom>
          <a:noFill/>
          <a:ln>
            <a:noFill/>
          </a:ln>
        </p:spPr>
      </p:pic>
      <p:pic>
        <p:nvPicPr>
          <p:cNvPr id="207" name="Google Shape;207;p27"/>
          <p:cNvPicPr preferRelativeResize="0"/>
          <p:nvPr/>
        </p:nvPicPr>
        <p:blipFill rotWithShape="1">
          <a:blip r:embed="rId5">
            <a:alphaModFix/>
          </a:blip>
          <a:srcRect b="0" l="0" r="0" t="0"/>
          <a:stretch/>
        </p:blipFill>
        <p:spPr>
          <a:xfrm>
            <a:off x="0" y="0"/>
            <a:ext cx="4581144" cy="3435858"/>
          </a:xfrm>
          <a:prstGeom prst="rect">
            <a:avLst/>
          </a:prstGeom>
          <a:noFill/>
          <a:ln>
            <a:noFill/>
          </a:ln>
        </p:spPr>
      </p:pic>
      <p:pic>
        <p:nvPicPr>
          <p:cNvPr descr="C:\Edu_Vaio\UdiGital\Inventors4Change\2017-18\Material Colombia\20171003_071349.jpg" id="208" name="Google Shape;208;p27"/>
          <p:cNvPicPr preferRelativeResize="0"/>
          <p:nvPr/>
        </p:nvPicPr>
        <p:blipFill rotWithShape="1">
          <a:blip r:embed="rId6">
            <a:alphaModFix/>
          </a:blip>
          <a:srcRect b="0" l="0" r="0" t="0"/>
          <a:stretch/>
        </p:blipFill>
        <p:spPr>
          <a:xfrm flipH="1">
            <a:off x="4581144" y="3445045"/>
            <a:ext cx="4562855" cy="3412955"/>
          </a:xfrm>
          <a:prstGeom prst="rect">
            <a:avLst/>
          </a:prstGeom>
          <a:noFill/>
          <a:ln>
            <a:noFill/>
          </a:ln>
        </p:spPr>
      </p:pic>
      <p:pic>
        <p:nvPicPr>
          <p:cNvPr id="209" name="Google Shape;209;p27"/>
          <p:cNvPicPr preferRelativeResize="0"/>
          <p:nvPr/>
        </p:nvPicPr>
        <p:blipFill rotWithShape="1">
          <a:blip r:embed="rId7">
            <a:alphaModFix/>
          </a:blip>
          <a:srcRect b="0" l="361" r="1178" t="0"/>
          <a:stretch/>
        </p:blipFill>
        <p:spPr>
          <a:xfrm>
            <a:off x="1314449" y="3021943"/>
            <a:ext cx="1087912" cy="892008"/>
          </a:xfrm>
          <a:prstGeom prst="rect">
            <a:avLst/>
          </a:prstGeom>
          <a:solidFill>
            <a:schemeClr val="lt1"/>
          </a:solidFill>
          <a:ln>
            <a:noFill/>
          </a:ln>
        </p:spPr>
      </p:pic>
      <p:pic>
        <p:nvPicPr>
          <p:cNvPr id="210" name="Google Shape;210;p27"/>
          <p:cNvPicPr preferRelativeResize="0"/>
          <p:nvPr/>
        </p:nvPicPr>
        <p:blipFill rotWithShape="1">
          <a:blip r:embed="rId8">
            <a:alphaModFix/>
          </a:blip>
          <a:srcRect b="69081" l="59727" r="6208" t="6738"/>
          <a:stretch/>
        </p:blipFill>
        <p:spPr>
          <a:xfrm>
            <a:off x="2514601" y="3021943"/>
            <a:ext cx="2130551" cy="892008"/>
          </a:xfrm>
          <a:prstGeom prst="rect">
            <a:avLst/>
          </a:prstGeom>
          <a:noFill/>
          <a:ln>
            <a:noFill/>
          </a:ln>
        </p:spPr>
      </p:pic>
      <p:pic>
        <p:nvPicPr>
          <p:cNvPr id="211" name="Google Shape;211;p27"/>
          <p:cNvPicPr preferRelativeResize="0"/>
          <p:nvPr/>
        </p:nvPicPr>
        <p:blipFill rotWithShape="1">
          <a:blip r:embed="rId9">
            <a:alphaModFix/>
          </a:blip>
          <a:srcRect b="0" l="0" r="0" t="0"/>
          <a:stretch/>
        </p:blipFill>
        <p:spPr>
          <a:xfrm>
            <a:off x="4757392" y="3021943"/>
            <a:ext cx="2999789" cy="892008"/>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pic>
        <p:nvPicPr>
          <p:cNvPr id="216" name="Google Shape;216;p28"/>
          <p:cNvPicPr preferRelativeResize="0"/>
          <p:nvPr/>
        </p:nvPicPr>
        <p:blipFill rotWithShape="1">
          <a:blip r:embed="rId3">
            <a:alphaModFix/>
          </a:blip>
          <a:srcRect b="0" l="0" r="0" t="0"/>
          <a:stretch/>
        </p:blipFill>
        <p:spPr>
          <a:xfrm>
            <a:off x="1880616" y="1280160"/>
            <a:ext cx="5480304" cy="4110228"/>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216"/>
                                        </p:tgtEl>
                                        <p:attrNameLst>
                                          <p:attrName>style.visibility</p:attrName>
                                        </p:attrNameLst>
                                      </p:cBhvr>
                                      <p:to>
                                        <p:strVal val="visible"/>
                                      </p:to>
                                    </p:set>
                                    <p:animEffect filter="fade" transition="in">
                                      <p:cBhvr>
                                        <p:cTn dur="5000"/>
                                        <p:tgtEl>
                                          <p:spTgt spid="21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29"/>
          <p:cNvSpPr/>
          <p:nvPr/>
        </p:nvSpPr>
        <p:spPr>
          <a:xfrm>
            <a:off x="832105" y="2229350"/>
            <a:ext cx="7598664" cy="1015663"/>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6000" u="sng">
                <a:solidFill>
                  <a:schemeClr val="dk1"/>
                </a:solidFill>
                <a:latin typeface="Calibri"/>
                <a:ea typeface="Calibri"/>
                <a:cs typeface="Calibri"/>
                <a:sym typeface="Calibri"/>
                <a:hlinkClick r:id="rId3">
                  <a:extLst>
                    <a:ext uri="{A12FA001-AC4F-418D-AE19-62706E023703}">
                      <ahyp:hlinkClr val="tx"/>
                    </a:ext>
                  </a:extLst>
                </a:hlinkClick>
              </a:rPr>
              <a:t>http://scratch.mit.edu/</a:t>
            </a:r>
            <a:r>
              <a:rPr lang="en-US" sz="1800">
                <a:solidFill>
                  <a:schemeClr val="dk1"/>
                </a:solidFill>
                <a:latin typeface="Calibri"/>
                <a:ea typeface="Calibri"/>
                <a:cs typeface="Calibri"/>
                <a:sym typeface="Calibri"/>
              </a:rPr>
              <a:t> </a:t>
            </a:r>
            <a:endParaRPr sz="1800">
              <a:solidFill>
                <a:schemeClr val="dk1"/>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pic>
        <p:nvPicPr>
          <p:cNvPr id="226" name="Google Shape;226;p30"/>
          <p:cNvPicPr preferRelativeResize="0"/>
          <p:nvPr/>
        </p:nvPicPr>
        <p:blipFill rotWithShape="1">
          <a:blip r:embed="rId3">
            <a:alphaModFix/>
          </a:blip>
          <a:srcRect b="0" l="0" r="0" t="0"/>
          <a:stretch/>
        </p:blipFill>
        <p:spPr>
          <a:xfrm>
            <a:off x="2676144" y="2063496"/>
            <a:ext cx="3810000" cy="3810000"/>
          </a:xfrm>
          <a:prstGeom prst="rect">
            <a:avLst/>
          </a:prstGeom>
          <a:noFill/>
          <a:ln>
            <a:noFill/>
          </a:ln>
        </p:spPr>
      </p:pic>
      <p:sp>
        <p:nvSpPr>
          <p:cNvPr id="227" name="Google Shape;227;p30"/>
          <p:cNvSpPr/>
          <p:nvPr/>
        </p:nvSpPr>
        <p:spPr>
          <a:xfrm>
            <a:off x="73152" y="508337"/>
            <a:ext cx="8979407" cy="1015663"/>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6000">
                <a:solidFill>
                  <a:srgbClr val="0070C0"/>
                </a:solidFill>
                <a:latin typeface="Calibri"/>
                <a:ea typeface="Calibri"/>
                <a:cs typeface="Calibri"/>
                <a:sym typeface="Calibri"/>
              </a:rPr>
              <a:t>Acadimia Scratch Studio</a:t>
            </a:r>
            <a:r>
              <a:rPr b="1" lang="en-US" sz="1800">
                <a:solidFill>
                  <a:srgbClr val="0070C0"/>
                </a:solidFill>
                <a:latin typeface="Calibri"/>
                <a:ea typeface="Calibri"/>
                <a:cs typeface="Calibri"/>
                <a:sym typeface="Calibri"/>
              </a:rPr>
              <a:t> </a:t>
            </a:r>
            <a:endParaRPr b="1" sz="1800">
              <a:solidFill>
                <a:srgbClr val="0070C0"/>
              </a:solidFill>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pic>
        <p:nvPicPr>
          <p:cNvPr id="232" name="Google Shape;232;p31"/>
          <p:cNvPicPr preferRelativeResize="0"/>
          <p:nvPr/>
        </p:nvPicPr>
        <p:blipFill rotWithShape="1">
          <a:blip r:embed="rId3">
            <a:alphaModFix/>
          </a:blip>
          <a:srcRect b="0" l="0" r="0" t="0"/>
          <a:stretch/>
        </p:blipFill>
        <p:spPr>
          <a:xfrm>
            <a:off x="4154306" y="3150501"/>
            <a:ext cx="835387" cy="1053880"/>
          </a:xfrm>
          <a:prstGeom prst="rect">
            <a:avLst/>
          </a:prstGeom>
          <a:noFill/>
          <a:ln>
            <a:noFill/>
          </a:ln>
        </p:spPr>
      </p:pic>
      <p:pic>
        <p:nvPicPr>
          <p:cNvPr id="233" name="Google Shape;233;p31"/>
          <p:cNvPicPr preferRelativeResize="0"/>
          <p:nvPr/>
        </p:nvPicPr>
        <p:blipFill rotWithShape="1">
          <a:blip r:embed="rId4">
            <a:alphaModFix/>
          </a:blip>
          <a:srcRect b="0" l="0" r="0" t="0"/>
          <a:stretch/>
        </p:blipFill>
        <p:spPr>
          <a:xfrm>
            <a:off x="4572000" y="4158660"/>
            <a:ext cx="4572000" cy="2755357"/>
          </a:xfrm>
          <a:prstGeom prst="rect">
            <a:avLst/>
          </a:prstGeom>
          <a:noFill/>
          <a:ln>
            <a:noFill/>
          </a:ln>
        </p:spPr>
      </p:pic>
      <p:pic>
        <p:nvPicPr>
          <p:cNvPr id="234" name="Google Shape;234;p31"/>
          <p:cNvPicPr preferRelativeResize="0"/>
          <p:nvPr/>
        </p:nvPicPr>
        <p:blipFill rotWithShape="1">
          <a:blip r:embed="rId5">
            <a:alphaModFix/>
          </a:blip>
          <a:srcRect b="0" l="0" r="0" t="0"/>
          <a:stretch/>
        </p:blipFill>
        <p:spPr>
          <a:xfrm>
            <a:off x="-1" y="1"/>
            <a:ext cx="4572000" cy="3149347"/>
          </a:xfrm>
          <a:prstGeom prst="rect">
            <a:avLst/>
          </a:prstGeom>
          <a:noFill/>
          <a:ln>
            <a:noFill/>
          </a:ln>
        </p:spPr>
      </p:pic>
      <p:pic>
        <p:nvPicPr>
          <p:cNvPr id="235" name="Google Shape;235;p31"/>
          <p:cNvPicPr preferRelativeResize="0"/>
          <p:nvPr/>
        </p:nvPicPr>
        <p:blipFill rotWithShape="1">
          <a:blip r:embed="rId6">
            <a:alphaModFix/>
          </a:blip>
          <a:srcRect b="0" l="0" r="0" t="0"/>
          <a:stretch/>
        </p:blipFill>
        <p:spPr>
          <a:xfrm>
            <a:off x="0" y="4158661"/>
            <a:ext cx="4572000" cy="2754203"/>
          </a:xfrm>
          <a:prstGeom prst="rect">
            <a:avLst/>
          </a:prstGeom>
          <a:noFill/>
          <a:ln>
            <a:noFill/>
          </a:ln>
        </p:spPr>
      </p:pic>
      <p:pic>
        <p:nvPicPr>
          <p:cNvPr descr="http://upload.wikimedia.org/wikipedia/commons/d/da/Logo_de_la_universitat_de_girona.png" id="236" name="Google Shape;236;p31"/>
          <p:cNvPicPr preferRelativeResize="0"/>
          <p:nvPr/>
        </p:nvPicPr>
        <p:blipFill rotWithShape="1">
          <a:blip r:embed="rId7">
            <a:alphaModFix/>
          </a:blip>
          <a:srcRect b="0" l="0" r="0" t="0"/>
          <a:stretch/>
        </p:blipFill>
        <p:spPr>
          <a:xfrm>
            <a:off x="5193411" y="3310112"/>
            <a:ext cx="912114" cy="687987"/>
          </a:xfrm>
          <a:prstGeom prst="rect">
            <a:avLst/>
          </a:prstGeom>
          <a:noFill/>
          <a:ln>
            <a:noFill/>
          </a:ln>
        </p:spPr>
      </p:pic>
      <p:pic>
        <p:nvPicPr>
          <p:cNvPr id="237" name="Google Shape;237;p31"/>
          <p:cNvPicPr preferRelativeResize="0"/>
          <p:nvPr/>
        </p:nvPicPr>
        <p:blipFill rotWithShape="1">
          <a:blip r:embed="rId8">
            <a:alphaModFix/>
          </a:blip>
          <a:srcRect b="0" l="0" r="0" t="0"/>
          <a:stretch/>
        </p:blipFill>
        <p:spPr>
          <a:xfrm>
            <a:off x="2340864" y="2858058"/>
            <a:ext cx="2356301" cy="1666316"/>
          </a:xfrm>
          <a:prstGeom prst="rect">
            <a:avLst/>
          </a:prstGeom>
          <a:noFill/>
          <a:ln>
            <a:noFill/>
          </a:ln>
        </p:spPr>
      </p:pic>
      <p:pic>
        <p:nvPicPr>
          <p:cNvPr id="238" name="Google Shape;238;p31"/>
          <p:cNvPicPr preferRelativeResize="0"/>
          <p:nvPr/>
        </p:nvPicPr>
        <p:blipFill rotWithShape="1">
          <a:blip r:embed="rId9">
            <a:alphaModFix/>
          </a:blip>
          <a:srcRect b="8048" l="0" r="0" t="0"/>
          <a:stretch/>
        </p:blipFill>
        <p:spPr>
          <a:xfrm>
            <a:off x="4571999" y="-1153"/>
            <a:ext cx="4581144" cy="3150501"/>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14"/>
          <p:cNvSpPr txBox="1"/>
          <p:nvPr/>
        </p:nvSpPr>
        <p:spPr>
          <a:xfrm>
            <a:off x="1159983" y="297180"/>
            <a:ext cx="7005608" cy="2123658"/>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US" sz="6600" u="none" cap="none" strike="noStrike">
                <a:solidFill>
                  <a:srgbClr val="265F92"/>
                </a:solidFill>
                <a:latin typeface="Calibri"/>
                <a:ea typeface="Calibri"/>
                <a:cs typeface="Calibri"/>
                <a:sym typeface="Calibri"/>
              </a:rPr>
              <a:t>Digital Storytelling</a:t>
            </a:r>
            <a:endParaRPr/>
          </a:p>
          <a:p>
            <a:pPr indent="0" lvl="0" marL="0" marR="0" rtl="0" algn="ctr">
              <a:spcBef>
                <a:spcPts val="0"/>
              </a:spcBef>
              <a:spcAft>
                <a:spcPts val="0"/>
              </a:spcAft>
              <a:buNone/>
            </a:pPr>
            <a:r>
              <a:rPr b="1" i="0" lang="en-US" sz="6600" u="none" cap="none" strike="noStrike">
                <a:solidFill>
                  <a:srgbClr val="C93060"/>
                </a:solidFill>
                <a:latin typeface="Calibri"/>
                <a:ea typeface="Calibri"/>
                <a:cs typeface="Calibri"/>
                <a:sym typeface="Calibri"/>
              </a:rPr>
              <a:t>With Scratch</a:t>
            </a:r>
            <a:endParaRPr b="1" i="0" sz="6600" u="none" cap="none" strike="noStrike">
              <a:solidFill>
                <a:srgbClr val="C93060"/>
              </a:solidFill>
              <a:latin typeface="Calibri"/>
              <a:ea typeface="Calibri"/>
              <a:cs typeface="Calibri"/>
              <a:sym typeface="Calibri"/>
            </a:endParaRPr>
          </a:p>
        </p:txBody>
      </p:sp>
      <p:pic>
        <p:nvPicPr>
          <p:cNvPr id="102" name="Google Shape;102;p14"/>
          <p:cNvPicPr preferRelativeResize="0"/>
          <p:nvPr/>
        </p:nvPicPr>
        <p:blipFill rotWithShape="1">
          <a:blip r:embed="rId3">
            <a:alphaModFix/>
          </a:blip>
          <a:srcRect b="0" l="0" r="0" t="0"/>
          <a:stretch/>
        </p:blipFill>
        <p:spPr>
          <a:xfrm>
            <a:off x="486074" y="2603718"/>
            <a:ext cx="8353425" cy="40290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15"/>
          <p:cNvSpPr txBox="1"/>
          <p:nvPr/>
        </p:nvSpPr>
        <p:spPr>
          <a:xfrm>
            <a:off x="100584" y="178308"/>
            <a:ext cx="8951975" cy="707886"/>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US" sz="4000" u="none" cap="none" strike="noStrike">
                <a:solidFill>
                  <a:srgbClr val="265F92"/>
                </a:solidFill>
                <a:latin typeface="Calibri"/>
                <a:ea typeface="Calibri"/>
                <a:cs typeface="Calibri"/>
                <a:sym typeface="Calibri"/>
              </a:rPr>
              <a:t>Project DIVERSE (Erasmus+) 2019-2021</a:t>
            </a:r>
            <a:endParaRPr b="1" i="0" sz="4000" u="none" cap="none" strike="noStrike">
              <a:solidFill>
                <a:srgbClr val="C93060"/>
              </a:solidFill>
              <a:latin typeface="Calibri"/>
              <a:ea typeface="Calibri"/>
              <a:cs typeface="Calibri"/>
              <a:sym typeface="Calibri"/>
            </a:endParaRPr>
          </a:p>
        </p:txBody>
      </p:sp>
      <p:sp>
        <p:nvSpPr>
          <p:cNvPr id="110" name="Google Shape;110;p15"/>
          <p:cNvSpPr/>
          <p:nvPr/>
        </p:nvSpPr>
        <p:spPr>
          <a:xfrm>
            <a:off x="3156193" y="4325649"/>
            <a:ext cx="2884508" cy="212365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0" i="0" lang="en-US" sz="1800" u="sng" cap="none" strike="noStrike">
                <a:solidFill>
                  <a:schemeClr val="dk1"/>
                </a:solidFill>
                <a:latin typeface="Calibri"/>
                <a:ea typeface="Calibri"/>
                <a:cs typeface="Calibri"/>
                <a:sym typeface="Calibri"/>
                <a:hlinkClick r:id="rId3">
                  <a:extLst>
                    <a:ext uri="{A12FA001-AC4F-418D-AE19-62706E023703}">
                      <ahyp:hlinkClr val="tx"/>
                    </a:ext>
                  </a:extLst>
                </a:hlinkClick>
              </a:rPr>
              <a:t>http://diverse-education.eu/</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lang="en-US" sz="2400" u="sng">
                <a:solidFill>
                  <a:srgbClr val="595959"/>
                </a:solidFill>
                <a:latin typeface="Calibri"/>
                <a:ea typeface="Calibri"/>
                <a:cs typeface="Calibri"/>
                <a:sym typeface="Calibri"/>
              </a:rPr>
              <a:t>Methods:</a:t>
            </a:r>
            <a:endParaRPr sz="2400" u="sng">
              <a:solidFill>
                <a:srgbClr val="595959"/>
              </a:solidFill>
              <a:latin typeface="Calibri"/>
              <a:ea typeface="Calibri"/>
              <a:cs typeface="Calibri"/>
              <a:sym typeface="Calibri"/>
            </a:endParaRPr>
          </a:p>
          <a:p>
            <a:pPr indent="0" lvl="0" marL="0" marR="0" rtl="0" algn="l">
              <a:spcBef>
                <a:spcPts val="0"/>
              </a:spcBef>
              <a:spcAft>
                <a:spcPts val="0"/>
              </a:spcAft>
              <a:buNone/>
            </a:pPr>
            <a:r>
              <a:rPr lang="en-US" sz="2400">
                <a:solidFill>
                  <a:srgbClr val="595959"/>
                </a:solidFill>
                <a:latin typeface="Calibri"/>
                <a:ea typeface="Calibri"/>
                <a:cs typeface="Calibri"/>
                <a:sym typeface="Calibri"/>
              </a:rPr>
              <a:t>- Folk Tales</a:t>
            </a:r>
            <a:endParaRPr/>
          </a:p>
          <a:p>
            <a:pPr indent="0" lvl="0" marL="0" marR="0" rtl="0" algn="l">
              <a:spcBef>
                <a:spcPts val="0"/>
              </a:spcBef>
              <a:spcAft>
                <a:spcPts val="0"/>
              </a:spcAft>
              <a:buNone/>
            </a:pPr>
            <a:r>
              <a:rPr lang="en-US" sz="2400">
                <a:solidFill>
                  <a:srgbClr val="595959"/>
                </a:solidFill>
                <a:latin typeface="Calibri"/>
                <a:ea typeface="Calibri"/>
                <a:cs typeface="Calibri"/>
                <a:sym typeface="Calibri"/>
              </a:rPr>
              <a:t>- Drama in Education</a:t>
            </a:r>
            <a:endParaRPr/>
          </a:p>
          <a:p>
            <a:pPr indent="0" lvl="0" marL="0" marR="0" rtl="0" algn="l">
              <a:spcBef>
                <a:spcPts val="0"/>
              </a:spcBef>
              <a:spcAft>
                <a:spcPts val="0"/>
              </a:spcAft>
              <a:buNone/>
            </a:pPr>
            <a:r>
              <a:rPr lang="en-US" sz="2400">
                <a:solidFill>
                  <a:srgbClr val="C93060"/>
                </a:solidFill>
                <a:latin typeface="Calibri"/>
                <a:ea typeface="Calibri"/>
                <a:cs typeface="Calibri"/>
                <a:sym typeface="Calibri"/>
              </a:rPr>
              <a:t>-</a:t>
            </a:r>
            <a:r>
              <a:rPr lang="en-US" sz="2400">
                <a:solidFill>
                  <a:srgbClr val="595959"/>
                </a:solidFill>
                <a:latin typeface="Calibri"/>
                <a:ea typeface="Calibri"/>
                <a:cs typeface="Calibri"/>
                <a:sym typeface="Calibri"/>
              </a:rPr>
              <a:t> </a:t>
            </a:r>
            <a:r>
              <a:rPr b="1" lang="en-US" sz="2400">
                <a:solidFill>
                  <a:srgbClr val="C93060"/>
                </a:solidFill>
                <a:latin typeface="Calibri"/>
                <a:ea typeface="Calibri"/>
                <a:cs typeface="Calibri"/>
                <a:sym typeface="Calibri"/>
              </a:rPr>
              <a:t>Digital Storytelling</a:t>
            </a:r>
            <a:endParaRPr b="1" sz="2400">
              <a:solidFill>
                <a:srgbClr val="C93060"/>
              </a:solidFill>
              <a:latin typeface="Calibri"/>
              <a:ea typeface="Calibri"/>
              <a:cs typeface="Calibri"/>
              <a:sym typeface="Calibri"/>
            </a:endParaRPr>
          </a:p>
        </p:txBody>
      </p:sp>
      <p:pic>
        <p:nvPicPr>
          <p:cNvPr id="111" name="Google Shape;111;p15"/>
          <p:cNvPicPr preferRelativeResize="0"/>
          <p:nvPr/>
        </p:nvPicPr>
        <p:blipFill rotWithShape="1">
          <a:blip r:embed="rId4">
            <a:alphaModFix/>
          </a:blip>
          <a:srcRect b="0" l="0" r="1673" t="17352"/>
          <a:stretch/>
        </p:blipFill>
        <p:spPr>
          <a:xfrm>
            <a:off x="1241523" y="1076281"/>
            <a:ext cx="6713849" cy="3056807"/>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16"/>
          <p:cNvSpPr txBox="1"/>
          <p:nvPr/>
        </p:nvSpPr>
        <p:spPr>
          <a:xfrm>
            <a:off x="100584" y="178308"/>
            <a:ext cx="8951975" cy="707886"/>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4000">
                <a:solidFill>
                  <a:srgbClr val="265F92"/>
                </a:solidFill>
                <a:latin typeface="Calibri"/>
                <a:ea typeface="Calibri"/>
                <a:cs typeface="Calibri"/>
                <a:sym typeface="Calibri"/>
              </a:rPr>
              <a:t>Project DIVERSE (Erasmus+) 2019-2021</a:t>
            </a:r>
            <a:endParaRPr b="1" sz="4000">
              <a:solidFill>
                <a:srgbClr val="C93060"/>
              </a:solidFill>
              <a:latin typeface="Calibri"/>
              <a:ea typeface="Calibri"/>
              <a:cs typeface="Calibri"/>
              <a:sym typeface="Calibri"/>
            </a:endParaRPr>
          </a:p>
        </p:txBody>
      </p:sp>
      <p:pic>
        <p:nvPicPr>
          <p:cNvPr id="119" name="Google Shape;119;p16"/>
          <p:cNvPicPr preferRelativeResize="0"/>
          <p:nvPr/>
        </p:nvPicPr>
        <p:blipFill rotWithShape="1">
          <a:blip r:embed="rId3">
            <a:alphaModFix/>
          </a:blip>
          <a:srcRect b="5567" l="39716" r="24879" t="8241"/>
          <a:stretch/>
        </p:blipFill>
        <p:spPr>
          <a:xfrm>
            <a:off x="768096" y="1408176"/>
            <a:ext cx="3529584" cy="4654296"/>
          </a:xfrm>
          <a:prstGeom prst="rect">
            <a:avLst/>
          </a:prstGeom>
          <a:noFill/>
          <a:ln cap="flat" cmpd="sng" w="9525">
            <a:solidFill>
              <a:schemeClr val="dk2"/>
            </a:solidFill>
            <a:prstDash val="solid"/>
            <a:round/>
            <a:headEnd len="sm" w="sm" type="none"/>
            <a:tailEnd len="sm" w="sm" type="none"/>
          </a:ln>
        </p:spPr>
      </p:pic>
      <p:sp>
        <p:nvSpPr>
          <p:cNvPr id="120" name="Google Shape;120;p16"/>
          <p:cNvSpPr txBox="1"/>
          <p:nvPr/>
        </p:nvSpPr>
        <p:spPr>
          <a:xfrm>
            <a:off x="4843273" y="1629156"/>
            <a:ext cx="3441192" cy="1323439"/>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4000">
                <a:solidFill>
                  <a:srgbClr val="C93060"/>
                </a:solidFill>
                <a:latin typeface="Calibri"/>
                <a:ea typeface="Calibri"/>
                <a:cs typeface="Calibri"/>
                <a:sym typeface="Calibri"/>
              </a:rPr>
              <a:t>Guidance book</a:t>
            </a:r>
            <a:endParaRPr/>
          </a:p>
          <a:p>
            <a:pPr indent="0" lvl="0" marL="0" marR="0" rtl="0" algn="ctr">
              <a:spcBef>
                <a:spcPts val="0"/>
              </a:spcBef>
              <a:spcAft>
                <a:spcPts val="0"/>
              </a:spcAft>
              <a:buNone/>
            </a:pPr>
            <a:r>
              <a:rPr b="1" lang="en-US" sz="4000">
                <a:solidFill>
                  <a:srgbClr val="C93060"/>
                </a:solidFill>
                <a:latin typeface="Calibri"/>
                <a:ea typeface="Calibri"/>
                <a:cs typeface="Calibri"/>
                <a:sym typeface="Calibri"/>
              </a:rPr>
              <a:t>for Teachers</a:t>
            </a:r>
            <a:endParaRPr b="1" sz="4000">
              <a:solidFill>
                <a:srgbClr val="C93060"/>
              </a:solidFill>
              <a:latin typeface="Calibri"/>
              <a:ea typeface="Calibri"/>
              <a:cs typeface="Calibri"/>
              <a:sym typeface="Calibri"/>
            </a:endParaRPr>
          </a:p>
        </p:txBody>
      </p:sp>
      <p:sp>
        <p:nvSpPr>
          <p:cNvPr id="121" name="Google Shape;121;p16"/>
          <p:cNvSpPr/>
          <p:nvPr/>
        </p:nvSpPr>
        <p:spPr>
          <a:xfrm>
            <a:off x="4494275" y="3034022"/>
            <a:ext cx="4414606"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u="sng">
                <a:solidFill>
                  <a:schemeClr val="dk1"/>
                </a:solidFill>
                <a:latin typeface="Calibri"/>
                <a:ea typeface="Calibri"/>
                <a:cs typeface="Calibri"/>
                <a:sym typeface="Calibri"/>
                <a:hlinkClick r:id="rId4">
                  <a:extLst>
                    <a:ext uri="{A12FA001-AC4F-418D-AE19-62706E023703}">
                      <ahyp:hlinkClr val="tx"/>
                    </a:ext>
                  </a:extLst>
                </a:hlinkClick>
              </a:rPr>
              <a:t>http://diverse-education.eu/guidance-book/</a:t>
            </a:r>
            <a:r>
              <a:rPr lang="en-US" sz="1800">
                <a:solidFill>
                  <a:schemeClr val="dk1"/>
                </a:solidFill>
                <a:latin typeface="Calibri"/>
                <a:ea typeface="Calibri"/>
                <a:cs typeface="Calibri"/>
                <a:sym typeface="Calibri"/>
              </a:rPr>
              <a:t> </a:t>
            </a:r>
            <a:endParaRPr sz="1800">
              <a:solidFill>
                <a:schemeClr val="dk1"/>
              </a:solidFill>
              <a:latin typeface="Calibri"/>
              <a:ea typeface="Calibri"/>
              <a:cs typeface="Calibri"/>
              <a:sym typeface="Calibri"/>
            </a:endParaRPr>
          </a:p>
        </p:txBody>
      </p:sp>
      <p:pic>
        <p:nvPicPr>
          <p:cNvPr id="122" name="Google Shape;122;p16"/>
          <p:cNvPicPr preferRelativeResize="0"/>
          <p:nvPr/>
        </p:nvPicPr>
        <p:blipFill rotWithShape="1">
          <a:blip r:embed="rId5">
            <a:alphaModFix/>
          </a:blip>
          <a:srcRect b="0" l="0" r="0" t="0"/>
          <a:stretch/>
        </p:blipFill>
        <p:spPr>
          <a:xfrm>
            <a:off x="5252254" y="3430786"/>
            <a:ext cx="2631686" cy="2631686"/>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sp>
        <p:nvSpPr>
          <p:cNvPr id="129" name="Google Shape;129;p17"/>
          <p:cNvSpPr txBox="1"/>
          <p:nvPr/>
        </p:nvSpPr>
        <p:spPr>
          <a:xfrm>
            <a:off x="585216" y="2793492"/>
            <a:ext cx="8074152" cy="92333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5400">
                <a:solidFill>
                  <a:srgbClr val="265F92"/>
                </a:solidFill>
                <a:latin typeface="Calibri"/>
                <a:ea typeface="Calibri"/>
                <a:cs typeface="Calibri"/>
                <a:sym typeface="Calibri"/>
              </a:rPr>
              <a:t>Why Digital Storytelling?</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18"/>
          <p:cNvSpPr txBox="1"/>
          <p:nvPr/>
        </p:nvSpPr>
        <p:spPr>
          <a:xfrm>
            <a:off x="4678299" y="3584448"/>
            <a:ext cx="4377690" cy="3170099"/>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b="1" lang="en-US" sz="2000">
                <a:solidFill>
                  <a:srgbClr val="265F92"/>
                </a:solidFill>
                <a:latin typeface="Calibri"/>
                <a:ea typeface="Calibri"/>
                <a:cs typeface="Calibri"/>
                <a:sym typeface="Calibri"/>
              </a:rPr>
              <a:t>Since the dawn of civilization, humans have needed to share and connect through stories.</a:t>
            </a:r>
            <a:endParaRPr b="1" sz="1800">
              <a:solidFill>
                <a:srgbClr val="265F92"/>
              </a:solidFill>
              <a:latin typeface="Calibri"/>
              <a:ea typeface="Calibri"/>
              <a:cs typeface="Calibri"/>
              <a:sym typeface="Calibri"/>
            </a:endParaRPr>
          </a:p>
          <a:p>
            <a:pPr indent="0" lvl="0" marL="0" marR="0" rtl="0" algn="just">
              <a:spcBef>
                <a:spcPts val="0"/>
              </a:spcBef>
              <a:spcAft>
                <a:spcPts val="0"/>
              </a:spcAft>
              <a:buNone/>
            </a:pPr>
            <a:r>
              <a:t/>
            </a:r>
            <a:endParaRPr b="1" sz="1400">
              <a:solidFill>
                <a:srgbClr val="595959"/>
              </a:solidFill>
              <a:latin typeface="Calibri"/>
              <a:ea typeface="Calibri"/>
              <a:cs typeface="Calibri"/>
              <a:sym typeface="Calibri"/>
            </a:endParaRPr>
          </a:p>
          <a:p>
            <a:pPr indent="0" lvl="0" marL="0" marR="0" rtl="0" algn="just">
              <a:spcBef>
                <a:spcPts val="0"/>
              </a:spcBef>
              <a:spcAft>
                <a:spcPts val="0"/>
              </a:spcAft>
              <a:buNone/>
            </a:pPr>
            <a:r>
              <a:rPr b="1" lang="en-US" sz="1800">
                <a:solidFill>
                  <a:srgbClr val="595959"/>
                </a:solidFill>
                <a:latin typeface="Calibri"/>
                <a:ea typeface="Calibri"/>
                <a:cs typeface="Calibri"/>
                <a:sym typeface="Calibri"/>
              </a:rPr>
              <a:t>Stories transcends mere entertainment; they are a profound expression of our desire to understand and be understood. Stories serve as bridges, linking us across generations, cultures, and experiences. They give voice to our joys, sorrows, dreams, and fears…</a:t>
            </a:r>
            <a:endParaRPr b="1" sz="2800">
              <a:solidFill>
                <a:srgbClr val="265F92"/>
              </a:solidFill>
              <a:latin typeface="Calibri"/>
              <a:ea typeface="Calibri"/>
              <a:cs typeface="Calibri"/>
              <a:sym typeface="Calibri"/>
            </a:endParaRPr>
          </a:p>
        </p:txBody>
      </p:sp>
      <p:pic>
        <p:nvPicPr>
          <p:cNvPr id="137" name="Google Shape;137;p18"/>
          <p:cNvPicPr preferRelativeResize="0"/>
          <p:nvPr/>
        </p:nvPicPr>
        <p:blipFill rotWithShape="1">
          <a:blip r:embed="rId3">
            <a:alphaModFix/>
          </a:blip>
          <a:srcRect b="7430" l="0" r="0" t="15662"/>
          <a:stretch/>
        </p:blipFill>
        <p:spPr>
          <a:xfrm>
            <a:off x="4590288" y="0"/>
            <a:ext cx="4553712" cy="3483864"/>
          </a:xfrm>
          <a:prstGeom prst="rect">
            <a:avLst/>
          </a:prstGeom>
          <a:noFill/>
          <a:ln>
            <a:noFill/>
          </a:ln>
        </p:spPr>
      </p:pic>
      <p:pic>
        <p:nvPicPr>
          <p:cNvPr id="138" name="Google Shape;138;p18"/>
          <p:cNvPicPr preferRelativeResize="0"/>
          <p:nvPr/>
        </p:nvPicPr>
        <p:blipFill rotWithShape="1">
          <a:blip r:embed="rId4">
            <a:alphaModFix/>
          </a:blip>
          <a:srcRect b="15978" l="0" r="0" t="7373"/>
          <a:stretch/>
        </p:blipFill>
        <p:spPr>
          <a:xfrm>
            <a:off x="9144" y="0"/>
            <a:ext cx="4581144" cy="3511296"/>
          </a:xfrm>
          <a:prstGeom prst="rect">
            <a:avLst/>
          </a:prstGeom>
          <a:noFill/>
          <a:ln>
            <a:noFill/>
          </a:ln>
        </p:spPr>
      </p:pic>
      <p:pic>
        <p:nvPicPr>
          <p:cNvPr id="139" name="Google Shape;139;p18"/>
          <p:cNvPicPr preferRelativeResize="0"/>
          <p:nvPr/>
        </p:nvPicPr>
        <p:blipFill rotWithShape="1">
          <a:blip r:embed="rId5">
            <a:alphaModFix/>
          </a:blip>
          <a:srcRect b="6376" l="0" r="0" t="20118"/>
          <a:stretch/>
        </p:blipFill>
        <p:spPr>
          <a:xfrm>
            <a:off x="0" y="3483864"/>
            <a:ext cx="4590288" cy="3374136"/>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19"/>
          <p:cNvSpPr txBox="1"/>
          <p:nvPr/>
        </p:nvSpPr>
        <p:spPr>
          <a:xfrm>
            <a:off x="155448" y="3186684"/>
            <a:ext cx="8750808" cy="3508653"/>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t/>
            </a:r>
            <a:endParaRPr b="1" sz="1200">
              <a:solidFill>
                <a:srgbClr val="595959"/>
              </a:solidFill>
              <a:latin typeface="Calibri"/>
              <a:ea typeface="Calibri"/>
              <a:cs typeface="Calibri"/>
              <a:sym typeface="Calibri"/>
            </a:endParaRPr>
          </a:p>
          <a:p>
            <a:pPr indent="0" lvl="0" marL="0" marR="0" rtl="0" algn="just">
              <a:spcBef>
                <a:spcPts val="0"/>
              </a:spcBef>
              <a:spcAft>
                <a:spcPts val="0"/>
              </a:spcAft>
              <a:buNone/>
            </a:pPr>
            <a:r>
              <a:rPr b="1" lang="en-US" sz="2400">
                <a:solidFill>
                  <a:srgbClr val="265F92"/>
                </a:solidFill>
                <a:latin typeface="Calibri"/>
                <a:ea typeface="Calibri"/>
                <a:cs typeface="Calibri"/>
                <a:sym typeface="Calibri"/>
              </a:rPr>
              <a:t>Why storytelling in Education?</a:t>
            </a:r>
            <a:endParaRPr/>
          </a:p>
          <a:p>
            <a:pPr indent="0" lvl="0" marL="0" marR="0" rtl="0" algn="just">
              <a:spcBef>
                <a:spcPts val="0"/>
              </a:spcBef>
              <a:spcAft>
                <a:spcPts val="0"/>
              </a:spcAft>
              <a:buNone/>
            </a:pPr>
            <a:r>
              <a:t/>
            </a:r>
            <a:endParaRPr b="1" sz="1200">
              <a:solidFill>
                <a:srgbClr val="595959"/>
              </a:solidFill>
              <a:latin typeface="Calibri"/>
              <a:ea typeface="Calibri"/>
              <a:cs typeface="Calibri"/>
              <a:sym typeface="Calibri"/>
            </a:endParaRPr>
          </a:p>
          <a:p>
            <a:pPr indent="0" lvl="0" marL="0" marR="0" rtl="0" algn="just">
              <a:spcBef>
                <a:spcPts val="0"/>
              </a:spcBef>
              <a:spcAft>
                <a:spcPts val="0"/>
              </a:spcAft>
              <a:buNone/>
            </a:pPr>
            <a:r>
              <a:rPr b="1" lang="en-US" sz="2400">
                <a:solidFill>
                  <a:srgbClr val="595959"/>
                </a:solidFill>
                <a:latin typeface="Calibri"/>
                <a:ea typeface="Calibri"/>
                <a:cs typeface="Calibri"/>
                <a:sym typeface="Calibri"/>
              </a:rPr>
              <a:t>Storytelling in education fosters engagement and deepens understanding by connecting lessons to relatable human experiences. </a:t>
            </a:r>
            <a:endParaRPr b="1" sz="2400">
              <a:solidFill>
                <a:srgbClr val="595959"/>
              </a:solidFill>
              <a:latin typeface="Calibri"/>
              <a:ea typeface="Calibri"/>
              <a:cs typeface="Calibri"/>
              <a:sym typeface="Calibri"/>
            </a:endParaRPr>
          </a:p>
          <a:p>
            <a:pPr indent="0" lvl="0" marL="0" marR="0" rtl="0" algn="just">
              <a:spcBef>
                <a:spcPts val="0"/>
              </a:spcBef>
              <a:spcAft>
                <a:spcPts val="0"/>
              </a:spcAft>
              <a:buNone/>
            </a:pPr>
            <a:r>
              <a:t/>
            </a:r>
            <a:endParaRPr b="1" sz="1200">
              <a:solidFill>
                <a:srgbClr val="595959"/>
              </a:solidFill>
              <a:latin typeface="Calibri"/>
              <a:ea typeface="Calibri"/>
              <a:cs typeface="Calibri"/>
              <a:sym typeface="Calibri"/>
            </a:endParaRPr>
          </a:p>
          <a:p>
            <a:pPr indent="0" lvl="0" marL="0" marR="0" rtl="0" algn="just">
              <a:spcBef>
                <a:spcPts val="0"/>
              </a:spcBef>
              <a:spcAft>
                <a:spcPts val="0"/>
              </a:spcAft>
              <a:buNone/>
            </a:pPr>
            <a:r>
              <a:rPr b="1" lang="en-US" sz="2400">
                <a:solidFill>
                  <a:srgbClr val="595959"/>
                </a:solidFill>
                <a:latin typeface="Calibri"/>
                <a:ea typeface="Calibri"/>
                <a:cs typeface="Calibri"/>
                <a:sym typeface="Calibri"/>
              </a:rPr>
              <a:t>It harnesses the power of narrative to make abstract concepts memorable and to cultivate critical thinking and creativity in students.</a:t>
            </a:r>
            <a:endParaRPr b="1" sz="2400">
              <a:solidFill>
                <a:srgbClr val="595959"/>
              </a:solidFill>
              <a:latin typeface="Calibri"/>
              <a:ea typeface="Calibri"/>
              <a:cs typeface="Calibri"/>
              <a:sym typeface="Calibri"/>
            </a:endParaRPr>
          </a:p>
          <a:p>
            <a:pPr indent="0" lvl="0" marL="0" marR="0" rtl="0" algn="just">
              <a:spcBef>
                <a:spcPts val="0"/>
              </a:spcBef>
              <a:spcAft>
                <a:spcPts val="0"/>
              </a:spcAft>
              <a:buNone/>
            </a:pPr>
            <a:r>
              <a:t/>
            </a:r>
            <a:endParaRPr b="1" sz="1800">
              <a:solidFill>
                <a:srgbClr val="595959"/>
              </a:solidFill>
              <a:latin typeface="Calibri"/>
              <a:ea typeface="Calibri"/>
              <a:cs typeface="Calibri"/>
              <a:sym typeface="Calibri"/>
            </a:endParaRPr>
          </a:p>
        </p:txBody>
      </p:sp>
      <p:pic>
        <p:nvPicPr>
          <p:cNvPr id="147" name="Google Shape;147;p19"/>
          <p:cNvPicPr preferRelativeResize="0"/>
          <p:nvPr/>
        </p:nvPicPr>
        <p:blipFill rotWithShape="1">
          <a:blip r:embed="rId3">
            <a:alphaModFix/>
          </a:blip>
          <a:srcRect b="3148" l="0" r="0" t="5741"/>
          <a:stretch/>
        </p:blipFill>
        <p:spPr>
          <a:xfrm>
            <a:off x="1981962" y="192023"/>
            <a:ext cx="5097780" cy="2902903"/>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20"/>
          <p:cNvSpPr txBox="1"/>
          <p:nvPr/>
        </p:nvSpPr>
        <p:spPr>
          <a:xfrm>
            <a:off x="393192" y="4311396"/>
            <a:ext cx="8750808" cy="1785104"/>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b="1" lang="en-US" sz="2200">
                <a:solidFill>
                  <a:srgbClr val="265F92"/>
                </a:solidFill>
                <a:latin typeface="Calibri"/>
                <a:ea typeface="Calibri"/>
                <a:cs typeface="Calibri"/>
                <a:sym typeface="Calibri"/>
              </a:rPr>
              <a:t>What makes storytelling digital?</a:t>
            </a:r>
            <a:endParaRPr/>
          </a:p>
          <a:p>
            <a:pPr indent="0" lvl="0" marL="0" marR="0" rtl="0" algn="just">
              <a:spcBef>
                <a:spcPts val="0"/>
              </a:spcBef>
              <a:spcAft>
                <a:spcPts val="0"/>
              </a:spcAft>
              <a:buNone/>
            </a:pPr>
            <a:r>
              <a:t/>
            </a:r>
            <a:endParaRPr b="1" sz="2200">
              <a:solidFill>
                <a:srgbClr val="265F92"/>
              </a:solidFill>
              <a:latin typeface="Calibri"/>
              <a:ea typeface="Calibri"/>
              <a:cs typeface="Calibri"/>
              <a:sym typeface="Calibri"/>
            </a:endParaRPr>
          </a:p>
          <a:p>
            <a:pPr indent="-457200" lvl="0" marL="457200" marR="0" rtl="0" algn="just">
              <a:spcBef>
                <a:spcPts val="0"/>
              </a:spcBef>
              <a:spcAft>
                <a:spcPts val="0"/>
              </a:spcAft>
              <a:buClr>
                <a:srgbClr val="595959"/>
              </a:buClr>
              <a:buSzPts val="2200"/>
              <a:buFont typeface="Arial"/>
              <a:buChar char="•"/>
            </a:pPr>
            <a:r>
              <a:rPr b="1" lang="en-US" sz="2200">
                <a:solidFill>
                  <a:srgbClr val="595959"/>
                </a:solidFill>
                <a:latin typeface="Calibri"/>
                <a:ea typeface="Calibri"/>
                <a:cs typeface="Calibri"/>
                <a:sym typeface="Calibri"/>
              </a:rPr>
              <a:t>Use of digital tools and platforms to tell stories.</a:t>
            </a:r>
            <a:endParaRPr/>
          </a:p>
          <a:p>
            <a:pPr indent="-457200" lvl="0" marL="457200" marR="0" rtl="0" algn="just">
              <a:spcBef>
                <a:spcPts val="0"/>
              </a:spcBef>
              <a:spcAft>
                <a:spcPts val="0"/>
              </a:spcAft>
              <a:buClr>
                <a:srgbClr val="595959"/>
              </a:buClr>
              <a:buSzPts val="2200"/>
              <a:buFont typeface="Arial"/>
              <a:buChar char="•"/>
            </a:pPr>
            <a:r>
              <a:rPr b="1" lang="en-US" sz="2200">
                <a:solidFill>
                  <a:srgbClr val="595959"/>
                </a:solidFill>
                <a:latin typeface="Calibri"/>
                <a:ea typeface="Calibri"/>
                <a:cs typeface="Calibri"/>
                <a:sym typeface="Calibri"/>
              </a:rPr>
              <a:t>Combines various forms of media – text, audio, video, and images.</a:t>
            </a:r>
            <a:endParaRPr/>
          </a:p>
          <a:p>
            <a:pPr indent="0" lvl="0" marL="0" marR="0" rtl="0" algn="just">
              <a:spcBef>
                <a:spcPts val="0"/>
              </a:spcBef>
              <a:spcAft>
                <a:spcPts val="0"/>
              </a:spcAft>
              <a:buNone/>
            </a:pPr>
            <a:r>
              <a:t/>
            </a:r>
            <a:endParaRPr b="1" sz="2200">
              <a:solidFill>
                <a:srgbClr val="595959"/>
              </a:solidFill>
              <a:latin typeface="Calibri"/>
              <a:ea typeface="Calibri"/>
              <a:cs typeface="Calibri"/>
              <a:sym typeface="Calibri"/>
            </a:endParaRPr>
          </a:p>
        </p:txBody>
      </p:sp>
      <p:pic>
        <p:nvPicPr>
          <p:cNvPr id="155" name="Google Shape;155;p20"/>
          <p:cNvPicPr preferRelativeResize="0"/>
          <p:nvPr/>
        </p:nvPicPr>
        <p:blipFill rotWithShape="1">
          <a:blip r:embed="rId3">
            <a:alphaModFix/>
          </a:blip>
          <a:srcRect b="0" l="0" r="0" t="0"/>
          <a:stretch/>
        </p:blipFill>
        <p:spPr>
          <a:xfrm>
            <a:off x="-1" y="0"/>
            <a:ext cx="9144001" cy="3750469"/>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21"/>
          <p:cNvSpPr txBox="1"/>
          <p:nvPr/>
        </p:nvSpPr>
        <p:spPr>
          <a:xfrm>
            <a:off x="196596" y="3058668"/>
            <a:ext cx="8750808" cy="3631763"/>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b="1" lang="en-US" sz="2400">
                <a:solidFill>
                  <a:srgbClr val="265F92"/>
                </a:solidFill>
                <a:latin typeface="Calibri"/>
                <a:ea typeface="Calibri"/>
                <a:cs typeface="Calibri"/>
                <a:sym typeface="Calibri"/>
              </a:rPr>
              <a:t>Benefits of Digital Storytelling in Education</a:t>
            </a:r>
            <a:endParaRPr/>
          </a:p>
          <a:p>
            <a:pPr indent="-393700" lvl="0" marL="457200" marR="0" rtl="0" algn="just">
              <a:spcBef>
                <a:spcPts val="0"/>
              </a:spcBef>
              <a:spcAft>
                <a:spcPts val="0"/>
              </a:spcAft>
              <a:buClr>
                <a:schemeClr val="dk1"/>
              </a:buClr>
              <a:buSzPts val="1000"/>
              <a:buFont typeface="Arial"/>
              <a:buNone/>
            </a:pPr>
            <a:r>
              <a:t/>
            </a:r>
            <a:endParaRPr b="1" sz="1000">
              <a:solidFill>
                <a:srgbClr val="595959"/>
              </a:solidFill>
              <a:latin typeface="Calibri"/>
              <a:ea typeface="Calibri"/>
              <a:cs typeface="Calibri"/>
              <a:sym typeface="Calibri"/>
            </a:endParaRPr>
          </a:p>
          <a:p>
            <a:pPr indent="-457200" lvl="0" marL="457200" marR="0" rtl="0" algn="just">
              <a:spcBef>
                <a:spcPts val="0"/>
              </a:spcBef>
              <a:spcAft>
                <a:spcPts val="0"/>
              </a:spcAft>
              <a:buClr>
                <a:srgbClr val="595959"/>
              </a:buClr>
              <a:buSzPts val="2400"/>
              <a:buFont typeface="Arial"/>
              <a:buChar char="•"/>
            </a:pPr>
            <a:r>
              <a:rPr b="1" lang="en-US" sz="2400">
                <a:solidFill>
                  <a:srgbClr val="595959"/>
                </a:solidFill>
                <a:latin typeface="Calibri"/>
                <a:ea typeface="Calibri"/>
                <a:cs typeface="Calibri"/>
                <a:sym typeface="Calibri"/>
              </a:rPr>
              <a:t>Engagement (Multisensory Experience, Interactivity, Dynamic Content…)</a:t>
            </a:r>
            <a:endParaRPr/>
          </a:p>
          <a:p>
            <a:pPr indent="-457200" lvl="0" marL="457200" marR="0" rtl="0" algn="just">
              <a:spcBef>
                <a:spcPts val="0"/>
              </a:spcBef>
              <a:spcAft>
                <a:spcPts val="0"/>
              </a:spcAft>
              <a:buClr>
                <a:srgbClr val="595959"/>
              </a:buClr>
              <a:buSzPts val="2400"/>
              <a:buFont typeface="Arial"/>
              <a:buChar char="•"/>
            </a:pPr>
            <a:r>
              <a:rPr b="1" lang="en-US" sz="2400">
                <a:solidFill>
                  <a:srgbClr val="595959"/>
                </a:solidFill>
                <a:latin typeface="Calibri"/>
                <a:ea typeface="Calibri"/>
                <a:cs typeface="Calibri"/>
                <a:sym typeface="Calibri"/>
              </a:rPr>
              <a:t>Creativity: Digital tools provide a plethora of ways to express oneself.</a:t>
            </a:r>
            <a:endParaRPr/>
          </a:p>
          <a:p>
            <a:pPr indent="-457200" lvl="0" marL="457200" marR="0" rtl="0" algn="just">
              <a:spcBef>
                <a:spcPts val="0"/>
              </a:spcBef>
              <a:spcAft>
                <a:spcPts val="0"/>
              </a:spcAft>
              <a:buClr>
                <a:srgbClr val="595959"/>
              </a:buClr>
              <a:buSzPts val="2400"/>
              <a:buFont typeface="Arial"/>
              <a:buChar char="•"/>
            </a:pPr>
            <a:r>
              <a:rPr b="1" lang="en-US" sz="2400">
                <a:solidFill>
                  <a:srgbClr val="595959"/>
                </a:solidFill>
                <a:latin typeface="Calibri"/>
                <a:ea typeface="Calibri"/>
                <a:cs typeface="Calibri"/>
                <a:sym typeface="Calibri"/>
              </a:rPr>
              <a:t>Critical Thinking: Planning a narrative requires organized thought.</a:t>
            </a:r>
            <a:endParaRPr/>
          </a:p>
          <a:p>
            <a:pPr indent="-457200" lvl="0" marL="457200" marR="0" rtl="0" algn="just">
              <a:spcBef>
                <a:spcPts val="0"/>
              </a:spcBef>
              <a:spcAft>
                <a:spcPts val="0"/>
              </a:spcAft>
              <a:buClr>
                <a:srgbClr val="595959"/>
              </a:buClr>
              <a:buSzPts val="2400"/>
              <a:buFont typeface="Arial"/>
              <a:buChar char="•"/>
            </a:pPr>
            <a:r>
              <a:rPr b="1" lang="en-US" sz="2400">
                <a:solidFill>
                  <a:srgbClr val="595959"/>
                </a:solidFill>
                <a:latin typeface="Calibri"/>
                <a:ea typeface="Calibri"/>
                <a:cs typeface="Calibri"/>
                <a:sym typeface="Calibri"/>
              </a:rPr>
              <a:t>Technical Skills: Familiarity with modern digital tools.</a:t>
            </a:r>
            <a:endParaRPr/>
          </a:p>
          <a:p>
            <a:pPr indent="-457200" lvl="0" marL="457200" marR="0" rtl="0" algn="just">
              <a:spcBef>
                <a:spcPts val="0"/>
              </a:spcBef>
              <a:spcAft>
                <a:spcPts val="0"/>
              </a:spcAft>
              <a:buClr>
                <a:srgbClr val="595959"/>
              </a:buClr>
              <a:buSzPts val="2400"/>
              <a:buFont typeface="Arial"/>
              <a:buChar char="•"/>
            </a:pPr>
            <a:r>
              <a:rPr b="1" lang="en-US" sz="2400">
                <a:solidFill>
                  <a:srgbClr val="595959"/>
                </a:solidFill>
                <a:latin typeface="Calibri"/>
                <a:ea typeface="Calibri"/>
                <a:cs typeface="Calibri"/>
                <a:sym typeface="Calibri"/>
              </a:rPr>
              <a:t>…</a:t>
            </a:r>
            <a:endParaRPr b="1" sz="2400">
              <a:solidFill>
                <a:srgbClr val="595959"/>
              </a:solidFill>
              <a:latin typeface="Calibri"/>
              <a:ea typeface="Calibri"/>
              <a:cs typeface="Calibri"/>
              <a:sym typeface="Calibri"/>
            </a:endParaRPr>
          </a:p>
        </p:txBody>
      </p:sp>
      <p:pic>
        <p:nvPicPr>
          <p:cNvPr id="163" name="Google Shape;163;p21"/>
          <p:cNvPicPr preferRelativeResize="0"/>
          <p:nvPr/>
        </p:nvPicPr>
        <p:blipFill rotWithShape="1">
          <a:blip r:embed="rId3">
            <a:alphaModFix/>
          </a:blip>
          <a:srcRect b="5990" l="0" r="0" t="0"/>
          <a:stretch/>
        </p:blipFill>
        <p:spPr>
          <a:xfrm>
            <a:off x="0" y="1"/>
            <a:ext cx="9144000" cy="2889504"/>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