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0" r:id="rId1"/>
  </p:sldMasterIdLst>
  <p:notesMasterIdLst>
    <p:notesMasterId r:id="rId32"/>
  </p:notesMasterIdLst>
  <p:sldIdLst>
    <p:sldId id="256" r:id="rId2"/>
    <p:sldId id="268" r:id="rId3"/>
    <p:sldId id="338" r:id="rId4"/>
    <p:sldId id="342" r:id="rId5"/>
    <p:sldId id="335" r:id="rId6"/>
    <p:sldId id="330" r:id="rId7"/>
    <p:sldId id="343" r:id="rId8"/>
    <p:sldId id="339" r:id="rId9"/>
    <p:sldId id="340" r:id="rId10"/>
    <p:sldId id="329" r:id="rId11"/>
    <p:sldId id="344" r:id="rId12"/>
    <p:sldId id="332" r:id="rId13"/>
    <p:sldId id="341" r:id="rId14"/>
    <p:sldId id="345" r:id="rId15"/>
    <p:sldId id="279" r:id="rId16"/>
    <p:sldId id="337" r:id="rId17"/>
    <p:sldId id="278" r:id="rId18"/>
    <p:sldId id="280" r:id="rId19"/>
    <p:sldId id="276" r:id="rId20"/>
    <p:sldId id="277" r:id="rId21"/>
    <p:sldId id="334" r:id="rId22"/>
    <p:sldId id="284" r:id="rId23"/>
    <p:sldId id="283" r:id="rId24"/>
    <p:sldId id="290" r:id="rId25"/>
    <p:sldId id="281" r:id="rId26"/>
    <p:sldId id="270" r:id="rId27"/>
    <p:sldId id="271" r:id="rId28"/>
    <p:sldId id="350" r:id="rId29"/>
    <p:sldId id="265" r:id="rId30"/>
    <p:sldId id="26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407" autoAdjust="0"/>
    <p:restoredTop sz="95366" autoAdjust="0"/>
  </p:normalViewPr>
  <p:slideViewPr>
    <p:cSldViewPr snapToGrid="0">
      <p:cViewPr varScale="1">
        <p:scale>
          <a:sx n="82" d="100"/>
          <a:sy n="82" d="100"/>
        </p:scale>
        <p:origin x="11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A2CC8F-3130-4116-95BB-2FEDBA05FBDE}" type="datetimeFigureOut">
              <a:rPr lang="el-GR" smtClean="0"/>
              <a:t>16/11/2024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F2680D-D67B-47C4-B258-3865CE9634E7}" type="slidenum">
              <a:rPr lang="el-GR" smtClean="0"/>
              <a:t>‹#›</a:t>
            </a:fld>
            <a:endParaRPr lang="el-GR"/>
          </a:p>
        </p:txBody>
      </p:sp>
    </p:spTree>
    <p:extLst>
      <p:ext uri="{BB962C8B-B14F-4D97-AF65-F5344CB8AC3E}">
        <p14:creationId xmlns:p14="http://schemas.microsoft.com/office/powerpoint/2010/main" val="628201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dirty="0"/>
              <a:t>Natasha Balaska</a:t>
            </a:r>
            <a:endParaRPr lang="en-US" dirty="0"/>
          </a:p>
        </p:txBody>
      </p:sp>
      <p:sp>
        <p:nvSpPr>
          <p:cNvPr id="4" name="Slide Number Placeholder 3"/>
          <p:cNvSpPr>
            <a:spLocks noGrp="1"/>
          </p:cNvSpPr>
          <p:nvPr>
            <p:ph type="sldNum" sz="quarter" idx="5"/>
          </p:nvPr>
        </p:nvSpPr>
        <p:spPr/>
        <p:txBody>
          <a:bodyPr/>
          <a:lstStyle/>
          <a:p>
            <a:fld id="{DDF2680D-D67B-47C4-B258-3865CE9634E7}" type="slidenum">
              <a:rPr lang="el-GR" smtClean="0"/>
              <a:t>2</a:t>
            </a:fld>
            <a:endParaRPr lang="el-GR"/>
          </a:p>
        </p:txBody>
      </p:sp>
    </p:spTree>
    <p:extLst>
      <p:ext uri="{BB962C8B-B14F-4D97-AF65-F5344CB8AC3E}">
        <p14:creationId xmlns:p14="http://schemas.microsoft.com/office/powerpoint/2010/main" val="2072111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sz="1200" kern="1200" dirty="0">
                <a:solidFill>
                  <a:schemeClr val="tx1"/>
                </a:solidFill>
                <a:effectLst/>
                <a:latin typeface="+mn-lt"/>
                <a:ea typeface="+mn-ea"/>
                <a:cs typeface="+mn-cs"/>
              </a:rPr>
              <a:t>Dialectic comprises three stages of development: first, a thesis or statement of an idea, which gives rise to a second step, a reaction or antithesis that contradicts or negates the thesis, and third, the synthesis, a statement through which the differences between the two points are resolved.</a:t>
            </a:r>
            <a:endParaRPr lang="el-GR" sz="1200" kern="1200" dirty="0">
              <a:solidFill>
                <a:schemeClr val="tx1"/>
              </a:solidFill>
              <a:effectLst/>
              <a:latin typeface="+mn-lt"/>
              <a:ea typeface="+mn-ea"/>
              <a:cs typeface="+mn-cs"/>
            </a:endParaRPr>
          </a:p>
          <a:p>
            <a:endParaRPr lang="el-GR" dirty="0"/>
          </a:p>
        </p:txBody>
      </p:sp>
      <p:sp>
        <p:nvSpPr>
          <p:cNvPr id="4" name="Θέση αριθμού διαφάνειας 3"/>
          <p:cNvSpPr>
            <a:spLocks noGrp="1"/>
          </p:cNvSpPr>
          <p:nvPr>
            <p:ph type="sldNum" sz="quarter" idx="10"/>
          </p:nvPr>
        </p:nvSpPr>
        <p:spPr/>
        <p:txBody>
          <a:bodyPr/>
          <a:lstStyle/>
          <a:p>
            <a:fld id="{0D03633E-8B9A-4196-89AA-359A567CF04B}" type="slidenum">
              <a:rPr lang="el-GR" smtClean="0"/>
              <a:t>25</a:t>
            </a:fld>
            <a:endParaRPr lang="el-GR"/>
          </a:p>
        </p:txBody>
      </p:sp>
    </p:spTree>
    <p:extLst>
      <p:ext uri="{BB962C8B-B14F-4D97-AF65-F5344CB8AC3E}">
        <p14:creationId xmlns:p14="http://schemas.microsoft.com/office/powerpoint/2010/main" val="25552093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 dirty="0"/>
              <a:t>PHILOSOPHY desire for wisdom and truth, for encounter with the Other, ACTIVE CITIZEN</a:t>
            </a:r>
          </a:p>
          <a:p>
            <a:r>
              <a:rPr lang="en" dirty="0"/>
              <a:t>A CITIZEN chooses truth over falsehood or silence, insecurity, condemnation over safety, criticism over demagoguery, moral duty over apathy DEBT OR PARRISIA</a:t>
            </a:r>
          </a:p>
        </p:txBody>
      </p:sp>
      <p:sp>
        <p:nvSpPr>
          <p:cNvPr id="4" name="Θέση αριθμού διαφάνειας 3"/>
          <p:cNvSpPr>
            <a:spLocks noGrp="1"/>
          </p:cNvSpPr>
          <p:nvPr>
            <p:ph type="sldNum" sz="quarter" idx="5"/>
          </p:nvPr>
        </p:nvSpPr>
        <p:spPr/>
        <p:txBody>
          <a:bodyPr/>
          <a:lstStyle/>
          <a:p>
            <a:fld id="{DDF2680D-D67B-47C4-B258-3865CE9634E7}" type="slidenum">
              <a:rPr lang="el-GR" smtClean="0"/>
              <a:t>29</a:t>
            </a:fld>
            <a:endParaRPr lang="el-GR"/>
          </a:p>
        </p:txBody>
      </p:sp>
    </p:spTree>
    <p:extLst>
      <p:ext uri="{BB962C8B-B14F-4D97-AF65-F5344CB8AC3E}">
        <p14:creationId xmlns:p14="http://schemas.microsoft.com/office/powerpoint/2010/main" val="3422643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773CB3-3FF2-FDDD-09A1-192BEE7A905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3824010-BAA6-424E-5D1A-3C7E12146B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9EBDC1F-4A5C-D070-1B1D-C9CAED3A1521}"/>
              </a:ext>
            </a:extLst>
          </p:cNvPr>
          <p:cNvSpPr>
            <a:spLocks noGrp="1"/>
          </p:cNvSpPr>
          <p:nvPr>
            <p:ph type="dt" sz="half" idx="10"/>
          </p:nvPr>
        </p:nvSpPr>
        <p:spPr/>
        <p:txBody>
          <a:bodyPr/>
          <a:lstStyle/>
          <a:p>
            <a:fld id="{ABAB7DC9-D94C-4B64-A71A-24A1FC014F22}" type="datetimeFigureOut">
              <a:rPr lang="el-GR" smtClean="0"/>
              <a:t>16/11/2024</a:t>
            </a:fld>
            <a:endParaRPr lang="el-GR"/>
          </a:p>
        </p:txBody>
      </p:sp>
      <p:sp>
        <p:nvSpPr>
          <p:cNvPr id="5" name="Footer Placeholder 4">
            <a:extLst>
              <a:ext uri="{FF2B5EF4-FFF2-40B4-BE49-F238E27FC236}">
                <a16:creationId xmlns:a16="http://schemas.microsoft.com/office/drawing/2014/main" id="{89B634FD-A330-EDEB-2A37-1EFB3ED76593}"/>
              </a:ext>
            </a:extLst>
          </p:cNvPr>
          <p:cNvSpPr>
            <a:spLocks noGrp="1"/>
          </p:cNvSpPr>
          <p:nvPr>
            <p:ph type="ftr" sz="quarter" idx="11"/>
          </p:nvPr>
        </p:nvSpPr>
        <p:spPr/>
        <p:txBody>
          <a:bodyPr/>
          <a:lstStyle/>
          <a:p>
            <a:endParaRPr lang="el-GR"/>
          </a:p>
        </p:txBody>
      </p:sp>
      <p:sp>
        <p:nvSpPr>
          <p:cNvPr id="6" name="Slide Number Placeholder 5">
            <a:extLst>
              <a:ext uri="{FF2B5EF4-FFF2-40B4-BE49-F238E27FC236}">
                <a16:creationId xmlns:a16="http://schemas.microsoft.com/office/drawing/2014/main" id="{3BE821EF-7770-9A1C-32AE-E5727B3D2A08}"/>
              </a:ext>
            </a:extLst>
          </p:cNvPr>
          <p:cNvSpPr>
            <a:spLocks noGrp="1"/>
          </p:cNvSpPr>
          <p:nvPr>
            <p:ph type="sldNum" sz="quarter" idx="12"/>
          </p:nvPr>
        </p:nvSpPr>
        <p:spPr/>
        <p:txBody>
          <a:bodyPr/>
          <a:lstStyle/>
          <a:p>
            <a:fld id="{03C1131A-96E5-4D1D-B07C-B9EC73BE92E8}" type="slidenum">
              <a:rPr lang="el-GR" smtClean="0"/>
              <a:t>‹#›</a:t>
            </a:fld>
            <a:endParaRPr lang="el-GR"/>
          </a:p>
        </p:txBody>
      </p:sp>
    </p:spTree>
    <p:extLst>
      <p:ext uri="{BB962C8B-B14F-4D97-AF65-F5344CB8AC3E}">
        <p14:creationId xmlns:p14="http://schemas.microsoft.com/office/powerpoint/2010/main" val="2925005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7D323-C7D2-A45A-EA7E-446A84C0816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D0E740B-D067-DF3F-ECD6-A2E3D76613C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3BE495-3B30-E055-A0FE-086CA34E078F}"/>
              </a:ext>
            </a:extLst>
          </p:cNvPr>
          <p:cNvSpPr>
            <a:spLocks noGrp="1"/>
          </p:cNvSpPr>
          <p:nvPr>
            <p:ph type="dt" sz="half" idx="10"/>
          </p:nvPr>
        </p:nvSpPr>
        <p:spPr/>
        <p:txBody>
          <a:bodyPr/>
          <a:lstStyle/>
          <a:p>
            <a:fld id="{ABAB7DC9-D94C-4B64-A71A-24A1FC014F22}" type="datetimeFigureOut">
              <a:rPr lang="el-GR" smtClean="0"/>
              <a:t>16/11/2024</a:t>
            </a:fld>
            <a:endParaRPr lang="el-GR"/>
          </a:p>
        </p:txBody>
      </p:sp>
      <p:sp>
        <p:nvSpPr>
          <p:cNvPr id="5" name="Footer Placeholder 4">
            <a:extLst>
              <a:ext uri="{FF2B5EF4-FFF2-40B4-BE49-F238E27FC236}">
                <a16:creationId xmlns:a16="http://schemas.microsoft.com/office/drawing/2014/main" id="{AB7D5EDC-4019-3F1C-A557-C2A14A8B8EE9}"/>
              </a:ext>
            </a:extLst>
          </p:cNvPr>
          <p:cNvSpPr>
            <a:spLocks noGrp="1"/>
          </p:cNvSpPr>
          <p:nvPr>
            <p:ph type="ftr" sz="quarter" idx="11"/>
          </p:nvPr>
        </p:nvSpPr>
        <p:spPr/>
        <p:txBody>
          <a:bodyPr/>
          <a:lstStyle/>
          <a:p>
            <a:endParaRPr lang="el-GR"/>
          </a:p>
        </p:txBody>
      </p:sp>
      <p:sp>
        <p:nvSpPr>
          <p:cNvPr id="6" name="Slide Number Placeholder 5">
            <a:extLst>
              <a:ext uri="{FF2B5EF4-FFF2-40B4-BE49-F238E27FC236}">
                <a16:creationId xmlns:a16="http://schemas.microsoft.com/office/drawing/2014/main" id="{16A73082-6DFC-22AA-894A-02D8512AEB83}"/>
              </a:ext>
            </a:extLst>
          </p:cNvPr>
          <p:cNvSpPr>
            <a:spLocks noGrp="1"/>
          </p:cNvSpPr>
          <p:nvPr>
            <p:ph type="sldNum" sz="quarter" idx="12"/>
          </p:nvPr>
        </p:nvSpPr>
        <p:spPr/>
        <p:txBody>
          <a:bodyPr/>
          <a:lstStyle/>
          <a:p>
            <a:fld id="{03C1131A-96E5-4D1D-B07C-B9EC73BE92E8}" type="slidenum">
              <a:rPr lang="el-GR" smtClean="0"/>
              <a:t>‹#›</a:t>
            </a:fld>
            <a:endParaRPr lang="el-GR"/>
          </a:p>
        </p:txBody>
      </p:sp>
    </p:spTree>
    <p:extLst>
      <p:ext uri="{BB962C8B-B14F-4D97-AF65-F5344CB8AC3E}">
        <p14:creationId xmlns:p14="http://schemas.microsoft.com/office/powerpoint/2010/main" val="2227573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AB887B1-9DCC-1E30-9B0E-7D241CDB691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2C4165-76A6-650E-3271-3D378BBBE8E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C5783F-4D0A-B938-0C88-1DDD2E815729}"/>
              </a:ext>
            </a:extLst>
          </p:cNvPr>
          <p:cNvSpPr>
            <a:spLocks noGrp="1"/>
          </p:cNvSpPr>
          <p:nvPr>
            <p:ph type="dt" sz="half" idx="10"/>
          </p:nvPr>
        </p:nvSpPr>
        <p:spPr/>
        <p:txBody>
          <a:bodyPr/>
          <a:lstStyle/>
          <a:p>
            <a:fld id="{ABAB7DC9-D94C-4B64-A71A-24A1FC014F22}" type="datetimeFigureOut">
              <a:rPr lang="el-GR" smtClean="0"/>
              <a:t>16/11/2024</a:t>
            </a:fld>
            <a:endParaRPr lang="el-GR"/>
          </a:p>
        </p:txBody>
      </p:sp>
      <p:sp>
        <p:nvSpPr>
          <p:cNvPr id="5" name="Footer Placeholder 4">
            <a:extLst>
              <a:ext uri="{FF2B5EF4-FFF2-40B4-BE49-F238E27FC236}">
                <a16:creationId xmlns:a16="http://schemas.microsoft.com/office/drawing/2014/main" id="{9AD5AB0B-BF04-F4C2-A342-B10343115F29}"/>
              </a:ext>
            </a:extLst>
          </p:cNvPr>
          <p:cNvSpPr>
            <a:spLocks noGrp="1"/>
          </p:cNvSpPr>
          <p:nvPr>
            <p:ph type="ftr" sz="quarter" idx="11"/>
          </p:nvPr>
        </p:nvSpPr>
        <p:spPr/>
        <p:txBody>
          <a:bodyPr/>
          <a:lstStyle/>
          <a:p>
            <a:endParaRPr lang="el-GR"/>
          </a:p>
        </p:txBody>
      </p:sp>
      <p:sp>
        <p:nvSpPr>
          <p:cNvPr id="6" name="Slide Number Placeholder 5">
            <a:extLst>
              <a:ext uri="{FF2B5EF4-FFF2-40B4-BE49-F238E27FC236}">
                <a16:creationId xmlns:a16="http://schemas.microsoft.com/office/drawing/2014/main" id="{4909BEF0-E649-0DC8-0B1F-47E4BE00572B}"/>
              </a:ext>
            </a:extLst>
          </p:cNvPr>
          <p:cNvSpPr>
            <a:spLocks noGrp="1"/>
          </p:cNvSpPr>
          <p:nvPr>
            <p:ph type="sldNum" sz="quarter" idx="12"/>
          </p:nvPr>
        </p:nvSpPr>
        <p:spPr/>
        <p:txBody>
          <a:bodyPr/>
          <a:lstStyle/>
          <a:p>
            <a:fld id="{03C1131A-96E5-4D1D-B07C-B9EC73BE92E8}" type="slidenum">
              <a:rPr lang="el-GR" smtClean="0"/>
              <a:t>‹#›</a:t>
            </a:fld>
            <a:endParaRPr lang="el-GR"/>
          </a:p>
        </p:txBody>
      </p:sp>
    </p:spTree>
    <p:extLst>
      <p:ext uri="{BB962C8B-B14F-4D97-AF65-F5344CB8AC3E}">
        <p14:creationId xmlns:p14="http://schemas.microsoft.com/office/powerpoint/2010/main" val="861966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8A07C-3EE1-3D53-14BB-7A0BFF4243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8E6432-5CA7-4048-6836-5B3E5D1981C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1B4856-4378-AECA-93CA-50739251FC23}"/>
              </a:ext>
            </a:extLst>
          </p:cNvPr>
          <p:cNvSpPr>
            <a:spLocks noGrp="1"/>
          </p:cNvSpPr>
          <p:nvPr>
            <p:ph type="dt" sz="half" idx="10"/>
          </p:nvPr>
        </p:nvSpPr>
        <p:spPr/>
        <p:txBody>
          <a:bodyPr/>
          <a:lstStyle/>
          <a:p>
            <a:fld id="{ABAB7DC9-D94C-4B64-A71A-24A1FC014F22}" type="datetimeFigureOut">
              <a:rPr lang="el-GR" smtClean="0"/>
              <a:t>16/11/2024</a:t>
            </a:fld>
            <a:endParaRPr lang="el-GR"/>
          </a:p>
        </p:txBody>
      </p:sp>
      <p:sp>
        <p:nvSpPr>
          <p:cNvPr id="5" name="Footer Placeholder 4">
            <a:extLst>
              <a:ext uri="{FF2B5EF4-FFF2-40B4-BE49-F238E27FC236}">
                <a16:creationId xmlns:a16="http://schemas.microsoft.com/office/drawing/2014/main" id="{D12D8AE8-E01A-387C-9BA3-A71CD73D4F11}"/>
              </a:ext>
            </a:extLst>
          </p:cNvPr>
          <p:cNvSpPr>
            <a:spLocks noGrp="1"/>
          </p:cNvSpPr>
          <p:nvPr>
            <p:ph type="ftr" sz="quarter" idx="11"/>
          </p:nvPr>
        </p:nvSpPr>
        <p:spPr/>
        <p:txBody>
          <a:bodyPr/>
          <a:lstStyle/>
          <a:p>
            <a:endParaRPr lang="el-GR"/>
          </a:p>
        </p:txBody>
      </p:sp>
      <p:sp>
        <p:nvSpPr>
          <p:cNvPr id="6" name="Slide Number Placeholder 5">
            <a:extLst>
              <a:ext uri="{FF2B5EF4-FFF2-40B4-BE49-F238E27FC236}">
                <a16:creationId xmlns:a16="http://schemas.microsoft.com/office/drawing/2014/main" id="{6BD5C123-D350-8DE9-7C8F-51758848996E}"/>
              </a:ext>
            </a:extLst>
          </p:cNvPr>
          <p:cNvSpPr>
            <a:spLocks noGrp="1"/>
          </p:cNvSpPr>
          <p:nvPr>
            <p:ph type="sldNum" sz="quarter" idx="12"/>
          </p:nvPr>
        </p:nvSpPr>
        <p:spPr/>
        <p:txBody>
          <a:bodyPr/>
          <a:lstStyle/>
          <a:p>
            <a:fld id="{03C1131A-96E5-4D1D-B07C-B9EC73BE92E8}" type="slidenum">
              <a:rPr lang="el-GR" smtClean="0"/>
              <a:t>‹#›</a:t>
            </a:fld>
            <a:endParaRPr lang="el-GR"/>
          </a:p>
        </p:txBody>
      </p:sp>
    </p:spTree>
    <p:extLst>
      <p:ext uri="{BB962C8B-B14F-4D97-AF65-F5344CB8AC3E}">
        <p14:creationId xmlns:p14="http://schemas.microsoft.com/office/powerpoint/2010/main" val="21139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2E7D9-5D28-D61D-DF74-B9A81FBF863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AE499FC-B80D-5A88-3569-84983C9B12C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0B35897-2C42-FDBE-7143-F0D2297106D5}"/>
              </a:ext>
            </a:extLst>
          </p:cNvPr>
          <p:cNvSpPr>
            <a:spLocks noGrp="1"/>
          </p:cNvSpPr>
          <p:nvPr>
            <p:ph type="dt" sz="half" idx="10"/>
          </p:nvPr>
        </p:nvSpPr>
        <p:spPr/>
        <p:txBody>
          <a:bodyPr/>
          <a:lstStyle/>
          <a:p>
            <a:fld id="{ABAB7DC9-D94C-4B64-A71A-24A1FC014F22}" type="datetimeFigureOut">
              <a:rPr lang="el-GR" smtClean="0"/>
              <a:t>16/11/2024</a:t>
            </a:fld>
            <a:endParaRPr lang="el-GR"/>
          </a:p>
        </p:txBody>
      </p:sp>
      <p:sp>
        <p:nvSpPr>
          <p:cNvPr id="5" name="Footer Placeholder 4">
            <a:extLst>
              <a:ext uri="{FF2B5EF4-FFF2-40B4-BE49-F238E27FC236}">
                <a16:creationId xmlns:a16="http://schemas.microsoft.com/office/drawing/2014/main" id="{0E3DCE59-1EBE-2BCF-8267-E6F2ECB0ACB4}"/>
              </a:ext>
            </a:extLst>
          </p:cNvPr>
          <p:cNvSpPr>
            <a:spLocks noGrp="1"/>
          </p:cNvSpPr>
          <p:nvPr>
            <p:ph type="ftr" sz="quarter" idx="11"/>
          </p:nvPr>
        </p:nvSpPr>
        <p:spPr/>
        <p:txBody>
          <a:bodyPr/>
          <a:lstStyle/>
          <a:p>
            <a:endParaRPr lang="el-GR"/>
          </a:p>
        </p:txBody>
      </p:sp>
      <p:sp>
        <p:nvSpPr>
          <p:cNvPr id="6" name="Slide Number Placeholder 5">
            <a:extLst>
              <a:ext uri="{FF2B5EF4-FFF2-40B4-BE49-F238E27FC236}">
                <a16:creationId xmlns:a16="http://schemas.microsoft.com/office/drawing/2014/main" id="{2BF6D563-8F13-860F-C192-85B5E8E9432F}"/>
              </a:ext>
            </a:extLst>
          </p:cNvPr>
          <p:cNvSpPr>
            <a:spLocks noGrp="1"/>
          </p:cNvSpPr>
          <p:nvPr>
            <p:ph type="sldNum" sz="quarter" idx="12"/>
          </p:nvPr>
        </p:nvSpPr>
        <p:spPr/>
        <p:txBody>
          <a:bodyPr/>
          <a:lstStyle/>
          <a:p>
            <a:fld id="{03C1131A-96E5-4D1D-B07C-B9EC73BE92E8}" type="slidenum">
              <a:rPr lang="el-GR" smtClean="0"/>
              <a:t>‹#›</a:t>
            </a:fld>
            <a:endParaRPr lang="el-GR"/>
          </a:p>
        </p:txBody>
      </p:sp>
    </p:spTree>
    <p:extLst>
      <p:ext uri="{BB962C8B-B14F-4D97-AF65-F5344CB8AC3E}">
        <p14:creationId xmlns:p14="http://schemas.microsoft.com/office/powerpoint/2010/main" val="25986458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CCE1A-8449-451A-CBCA-3FBBC69F44E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AF28002-7ED1-D4F9-E0E3-BE0246091A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3C13A6-F9A8-01F5-4612-5DAF9A6A54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A28880-4A5F-C208-C343-E256FA706984}"/>
              </a:ext>
            </a:extLst>
          </p:cNvPr>
          <p:cNvSpPr>
            <a:spLocks noGrp="1"/>
          </p:cNvSpPr>
          <p:nvPr>
            <p:ph type="dt" sz="half" idx="10"/>
          </p:nvPr>
        </p:nvSpPr>
        <p:spPr/>
        <p:txBody>
          <a:bodyPr/>
          <a:lstStyle/>
          <a:p>
            <a:fld id="{ABAB7DC9-D94C-4B64-A71A-24A1FC014F22}" type="datetimeFigureOut">
              <a:rPr lang="el-GR" smtClean="0"/>
              <a:t>16/11/2024</a:t>
            </a:fld>
            <a:endParaRPr lang="el-GR"/>
          </a:p>
        </p:txBody>
      </p:sp>
      <p:sp>
        <p:nvSpPr>
          <p:cNvPr id="6" name="Footer Placeholder 5">
            <a:extLst>
              <a:ext uri="{FF2B5EF4-FFF2-40B4-BE49-F238E27FC236}">
                <a16:creationId xmlns:a16="http://schemas.microsoft.com/office/drawing/2014/main" id="{A68553AE-C433-4470-AF3A-3D6914F24B0C}"/>
              </a:ext>
            </a:extLst>
          </p:cNvPr>
          <p:cNvSpPr>
            <a:spLocks noGrp="1"/>
          </p:cNvSpPr>
          <p:nvPr>
            <p:ph type="ftr" sz="quarter" idx="11"/>
          </p:nvPr>
        </p:nvSpPr>
        <p:spPr/>
        <p:txBody>
          <a:bodyPr/>
          <a:lstStyle/>
          <a:p>
            <a:endParaRPr lang="el-GR"/>
          </a:p>
        </p:txBody>
      </p:sp>
      <p:sp>
        <p:nvSpPr>
          <p:cNvPr id="7" name="Slide Number Placeholder 6">
            <a:extLst>
              <a:ext uri="{FF2B5EF4-FFF2-40B4-BE49-F238E27FC236}">
                <a16:creationId xmlns:a16="http://schemas.microsoft.com/office/drawing/2014/main" id="{F5CE812F-D347-D10C-6143-DAD8B5039F84}"/>
              </a:ext>
            </a:extLst>
          </p:cNvPr>
          <p:cNvSpPr>
            <a:spLocks noGrp="1"/>
          </p:cNvSpPr>
          <p:nvPr>
            <p:ph type="sldNum" sz="quarter" idx="12"/>
          </p:nvPr>
        </p:nvSpPr>
        <p:spPr/>
        <p:txBody>
          <a:bodyPr/>
          <a:lstStyle/>
          <a:p>
            <a:fld id="{03C1131A-96E5-4D1D-B07C-B9EC73BE92E8}" type="slidenum">
              <a:rPr lang="el-GR" smtClean="0"/>
              <a:t>‹#›</a:t>
            </a:fld>
            <a:endParaRPr lang="el-GR"/>
          </a:p>
        </p:txBody>
      </p:sp>
    </p:spTree>
    <p:extLst>
      <p:ext uri="{BB962C8B-B14F-4D97-AF65-F5344CB8AC3E}">
        <p14:creationId xmlns:p14="http://schemas.microsoft.com/office/powerpoint/2010/main" val="979794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34890-4C3F-6FF1-F9D0-E65FCF274D9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402D38F-C29F-7781-B83B-284D0A5096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7A4AA03-11B5-AD2F-7D35-0B7AA356492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F5EA82B-48F1-3C56-08CC-5294CB9DEF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DC2C768-45BE-FF4B-55C8-1DCED6293A3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2C52F30-7CD9-17CC-2A18-0E8C4E7BDB79}"/>
              </a:ext>
            </a:extLst>
          </p:cNvPr>
          <p:cNvSpPr>
            <a:spLocks noGrp="1"/>
          </p:cNvSpPr>
          <p:nvPr>
            <p:ph type="dt" sz="half" idx="10"/>
          </p:nvPr>
        </p:nvSpPr>
        <p:spPr/>
        <p:txBody>
          <a:bodyPr/>
          <a:lstStyle/>
          <a:p>
            <a:fld id="{ABAB7DC9-D94C-4B64-A71A-24A1FC014F22}" type="datetimeFigureOut">
              <a:rPr lang="el-GR" smtClean="0"/>
              <a:t>16/11/2024</a:t>
            </a:fld>
            <a:endParaRPr lang="el-GR"/>
          </a:p>
        </p:txBody>
      </p:sp>
      <p:sp>
        <p:nvSpPr>
          <p:cNvPr id="8" name="Footer Placeholder 7">
            <a:extLst>
              <a:ext uri="{FF2B5EF4-FFF2-40B4-BE49-F238E27FC236}">
                <a16:creationId xmlns:a16="http://schemas.microsoft.com/office/drawing/2014/main" id="{A05F9ADD-4F7C-51BA-EF1B-578CACFF8DB1}"/>
              </a:ext>
            </a:extLst>
          </p:cNvPr>
          <p:cNvSpPr>
            <a:spLocks noGrp="1"/>
          </p:cNvSpPr>
          <p:nvPr>
            <p:ph type="ftr" sz="quarter" idx="11"/>
          </p:nvPr>
        </p:nvSpPr>
        <p:spPr/>
        <p:txBody>
          <a:bodyPr/>
          <a:lstStyle/>
          <a:p>
            <a:endParaRPr lang="el-GR"/>
          </a:p>
        </p:txBody>
      </p:sp>
      <p:sp>
        <p:nvSpPr>
          <p:cNvPr id="9" name="Slide Number Placeholder 8">
            <a:extLst>
              <a:ext uri="{FF2B5EF4-FFF2-40B4-BE49-F238E27FC236}">
                <a16:creationId xmlns:a16="http://schemas.microsoft.com/office/drawing/2014/main" id="{AECD0D5C-5F42-B803-F3F1-857F1F7B9554}"/>
              </a:ext>
            </a:extLst>
          </p:cNvPr>
          <p:cNvSpPr>
            <a:spLocks noGrp="1"/>
          </p:cNvSpPr>
          <p:nvPr>
            <p:ph type="sldNum" sz="quarter" idx="12"/>
          </p:nvPr>
        </p:nvSpPr>
        <p:spPr/>
        <p:txBody>
          <a:bodyPr/>
          <a:lstStyle/>
          <a:p>
            <a:fld id="{03C1131A-96E5-4D1D-B07C-B9EC73BE92E8}" type="slidenum">
              <a:rPr lang="el-GR" smtClean="0"/>
              <a:t>‹#›</a:t>
            </a:fld>
            <a:endParaRPr lang="el-GR"/>
          </a:p>
        </p:txBody>
      </p:sp>
    </p:spTree>
    <p:extLst>
      <p:ext uri="{BB962C8B-B14F-4D97-AF65-F5344CB8AC3E}">
        <p14:creationId xmlns:p14="http://schemas.microsoft.com/office/powerpoint/2010/main" val="415389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53DC0-EB68-B3C5-715D-2B698E3E1C3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FA8EDB-038B-E887-5C10-0A20E0DA8545}"/>
              </a:ext>
            </a:extLst>
          </p:cNvPr>
          <p:cNvSpPr>
            <a:spLocks noGrp="1"/>
          </p:cNvSpPr>
          <p:nvPr>
            <p:ph type="dt" sz="half" idx="10"/>
          </p:nvPr>
        </p:nvSpPr>
        <p:spPr/>
        <p:txBody>
          <a:bodyPr/>
          <a:lstStyle/>
          <a:p>
            <a:fld id="{ABAB7DC9-D94C-4B64-A71A-24A1FC014F22}" type="datetimeFigureOut">
              <a:rPr lang="el-GR" smtClean="0"/>
              <a:t>16/11/2024</a:t>
            </a:fld>
            <a:endParaRPr lang="el-GR"/>
          </a:p>
        </p:txBody>
      </p:sp>
      <p:sp>
        <p:nvSpPr>
          <p:cNvPr id="4" name="Footer Placeholder 3">
            <a:extLst>
              <a:ext uri="{FF2B5EF4-FFF2-40B4-BE49-F238E27FC236}">
                <a16:creationId xmlns:a16="http://schemas.microsoft.com/office/drawing/2014/main" id="{35568F03-C7DA-586E-1F3F-6B19F82C10E1}"/>
              </a:ext>
            </a:extLst>
          </p:cNvPr>
          <p:cNvSpPr>
            <a:spLocks noGrp="1"/>
          </p:cNvSpPr>
          <p:nvPr>
            <p:ph type="ftr" sz="quarter" idx="11"/>
          </p:nvPr>
        </p:nvSpPr>
        <p:spPr/>
        <p:txBody>
          <a:bodyPr/>
          <a:lstStyle/>
          <a:p>
            <a:endParaRPr lang="el-GR"/>
          </a:p>
        </p:txBody>
      </p:sp>
      <p:sp>
        <p:nvSpPr>
          <p:cNvPr id="5" name="Slide Number Placeholder 4">
            <a:extLst>
              <a:ext uri="{FF2B5EF4-FFF2-40B4-BE49-F238E27FC236}">
                <a16:creationId xmlns:a16="http://schemas.microsoft.com/office/drawing/2014/main" id="{A08B9F0D-7657-6EA0-5B6C-31D5A57F3DD6}"/>
              </a:ext>
            </a:extLst>
          </p:cNvPr>
          <p:cNvSpPr>
            <a:spLocks noGrp="1"/>
          </p:cNvSpPr>
          <p:nvPr>
            <p:ph type="sldNum" sz="quarter" idx="12"/>
          </p:nvPr>
        </p:nvSpPr>
        <p:spPr/>
        <p:txBody>
          <a:bodyPr/>
          <a:lstStyle/>
          <a:p>
            <a:fld id="{03C1131A-96E5-4D1D-B07C-B9EC73BE92E8}" type="slidenum">
              <a:rPr lang="el-GR" smtClean="0"/>
              <a:t>‹#›</a:t>
            </a:fld>
            <a:endParaRPr lang="el-GR"/>
          </a:p>
        </p:txBody>
      </p:sp>
    </p:spTree>
    <p:extLst>
      <p:ext uri="{BB962C8B-B14F-4D97-AF65-F5344CB8AC3E}">
        <p14:creationId xmlns:p14="http://schemas.microsoft.com/office/powerpoint/2010/main" val="3199304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4E25F1-F681-9A62-90A4-A86BBA899FDE}"/>
              </a:ext>
            </a:extLst>
          </p:cNvPr>
          <p:cNvSpPr>
            <a:spLocks noGrp="1"/>
          </p:cNvSpPr>
          <p:nvPr>
            <p:ph type="dt" sz="half" idx="10"/>
          </p:nvPr>
        </p:nvSpPr>
        <p:spPr/>
        <p:txBody>
          <a:bodyPr/>
          <a:lstStyle/>
          <a:p>
            <a:fld id="{ABAB7DC9-D94C-4B64-A71A-24A1FC014F22}" type="datetimeFigureOut">
              <a:rPr lang="el-GR" smtClean="0"/>
              <a:t>16/11/2024</a:t>
            </a:fld>
            <a:endParaRPr lang="el-GR"/>
          </a:p>
        </p:txBody>
      </p:sp>
      <p:sp>
        <p:nvSpPr>
          <p:cNvPr id="3" name="Footer Placeholder 2">
            <a:extLst>
              <a:ext uri="{FF2B5EF4-FFF2-40B4-BE49-F238E27FC236}">
                <a16:creationId xmlns:a16="http://schemas.microsoft.com/office/drawing/2014/main" id="{45BCD6CF-DE74-DE7F-9AE3-1858C81881B6}"/>
              </a:ext>
            </a:extLst>
          </p:cNvPr>
          <p:cNvSpPr>
            <a:spLocks noGrp="1"/>
          </p:cNvSpPr>
          <p:nvPr>
            <p:ph type="ftr" sz="quarter" idx="11"/>
          </p:nvPr>
        </p:nvSpPr>
        <p:spPr/>
        <p:txBody>
          <a:bodyPr/>
          <a:lstStyle/>
          <a:p>
            <a:endParaRPr lang="el-GR"/>
          </a:p>
        </p:txBody>
      </p:sp>
      <p:sp>
        <p:nvSpPr>
          <p:cNvPr id="4" name="Slide Number Placeholder 3">
            <a:extLst>
              <a:ext uri="{FF2B5EF4-FFF2-40B4-BE49-F238E27FC236}">
                <a16:creationId xmlns:a16="http://schemas.microsoft.com/office/drawing/2014/main" id="{44C07458-8A2C-0858-F92F-A1E546AD574F}"/>
              </a:ext>
            </a:extLst>
          </p:cNvPr>
          <p:cNvSpPr>
            <a:spLocks noGrp="1"/>
          </p:cNvSpPr>
          <p:nvPr>
            <p:ph type="sldNum" sz="quarter" idx="12"/>
          </p:nvPr>
        </p:nvSpPr>
        <p:spPr/>
        <p:txBody>
          <a:bodyPr/>
          <a:lstStyle/>
          <a:p>
            <a:fld id="{03C1131A-96E5-4D1D-B07C-B9EC73BE92E8}" type="slidenum">
              <a:rPr lang="el-GR" smtClean="0"/>
              <a:t>‹#›</a:t>
            </a:fld>
            <a:endParaRPr lang="el-GR"/>
          </a:p>
        </p:txBody>
      </p:sp>
    </p:spTree>
    <p:extLst>
      <p:ext uri="{BB962C8B-B14F-4D97-AF65-F5344CB8AC3E}">
        <p14:creationId xmlns:p14="http://schemas.microsoft.com/office/powerpoint/2010/main" val="2966967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0A93D-7EEE-6740-7E27-D9029714AB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E7EDD4-A19D-CA1C-8C16-F2B2C983317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9F47EED-A040-7CED-98E6-84EAB12840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191CE3-04B7-E248-C8D2-86CFCCB8DC5B}"/>
              </a:ext>
            </a:extLst>
          </p:cNvPr>
          <p:cNvSpPr>
            <a:spLocks noGrp="1"/>
          </p:cNvSpPr>
          <p:nvPr>
            <p:ph type="dt" sz="half" idx="10"/>
          </p:nvPr>
        </p:nvSpPr>
        <p:spPr/>
        <p:txBody>
          <a:bodyPr/>
          <a:lstStyle/>
          <a:p>
            <a:fld id="{ABAB7DC9-D94C-4B64-A71A-24A1FC014F22}" type="datetimeFigureOut">
              <a:rPr lang="el-GR" smtClean="0"/>
              <a:t>16/11/2024</a:t>
            </a:fld>
            <a:endParaRPr lang="el-GR"/>
          </a:p>
        </p:txBody>
      </p:sp>
      <p:sp>
        <p:nvSpPr>
          <p:cNvPr id="6" name="Footer Placeholder 5">
            <a:extLst>
              <a:ext uri="{FF2B5EF4-FFF2-40B4-BE49-F238E27FC236}">
                <a16:creationId xmlns:a16="http://schemas.microsoft.com/office/drawing/2014/main" id="{180401AF-1308-A99F-809A-DAFE0383044B}"/>
              </a:ext>
            </a:extLst>
          </p:cNvPr>
          <p:cNvSpPr>
            <a:spLocks noGrp="1"/>
          </p:cNvSpPr>
          <p:nvPr>
            <p:ph type="ftr" sz="quarter" idx="11"/>
          </p:nvPr>
        </p:nvSpPr>
        <p:spPr/>
        <p:txBody>
          <a:bodyPr/>
          <a:lstStyle/>
          <a:p>
            <a:endParaRPr lang="el-GR"/>
          </a:p>
        </p:txBody>
      </p:sp>
      <p:sp>
        <p:nvSpPr>
          <p:cNvPr id="7" name="Slide Number Placeholder 6">
            <a:extLst>
              <a:ext uri="{FF2B5EF4-FFF2-40B4-BE49-F238E27FC236}">
                <a16:creationId xmlns:a16="http://schemas.microsoft.com/office/drawing/2014/main" id="{73842B9F-5AE7-AF54-383D-305770A067D8}"/>
              </a:ext>
            </a:extLst>
          </p:cNvPr>
          <p:cNvSpPr>
            <a:spLocks noGrp="1"/>
          </p:cNvSpPr>
          <p:nvPr>
            <p:ph type="sldNum" sz="quarter" idx="12"/>
          </p:nvPr>
        </p:nvSpPr>
        <p:spPr/>
        <p:txBody>
          <a:bodyPr/>
          <a:lstStyle/>
          <a:p>
            <a:fld id="{03C1131A-96E5-4D1D-B07C-B9EC73BE92E8}" type="slidenum">
              <a:rPr lang="el-GR" smtClean="0"/>
              <a:t>‹#›</a:t>
            </a:fld>
            <a:endParaRPr lang="el-GR"/>
          </a:p>
        </p:txBody>
      </p:sp>
    </p:spTree>
    <p:extLst>
      <p:ext uri="{BB962C8B-B14F-4D97-AF65-F5344CB8AC3E}">
        <p14:creationId xmlns:p14="http://schemas.microsoft.com/office/powerpoint/2010/main" val="1161488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D5529-041B-CD33-94D5-FB629E15CB2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77E1AA4-FE23-3879-748C-A832600A97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88DEB40-197F-690B-7A5F-936F2A6CB5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1EBC1D-BF39-887F-E44F-4CE9028103A7}"/>
              </a:ext>
            </a:extLst>
          </p:cNvPr>
          <p:cNvSpPr>
            <a:spLocks noGrp="1"/>
          </p:cNvSpPr>
          <p:nvPr>
            <p:ph type="dt" sz="half" idx="10"/>
          </p:nvPr>
        </p:nvSpPr>
        <p:spPr/>
        <p:txBody>
          <a:bodyPr/>
          <a:lstStyle/>
          <a:p>
            <a:fld id="{ABAB7DC9-D94C-4B64-A71A-24A1FC014F22}" type="datetimeFigureOut">
              <a:rPr lang="el-GR" smtClean="0"/>
              <a:t>16/11/2024</a:t>
            </a:fld>
            <a:endParaRPr lang="el-GR"/>
          </a:p>
        </p:txBody>
      </p:sp>
      <p:sp>
        <p:nvSpPr>
          <p:cNvPr id="6" name="Footer Placeholder 5">
            <a:extLst>
              <a:ext uri="{FF2B5EF4-FFF2-40B4-BE49-F238E27FC236}">
                <a16:creationId xmlns:a16="http://schemas.microsoft.com/office/drawing/2014/main" id="{4E2E606B-5875-F4FE-A8EE-4E4240AB0214}"/>
              </a:ext>
            </a:extLst>
          </p:cNvPr>
          <p:cNvSpPr>
            <a:spLocks noGrp="1"/>
          </p:cNvSpPr>
          <p:nvPr>
            <p:ph type="ftr" sz="quarter" idx="11"/>
          </p:nvPr>
        </p:nvSpPr>
        <p:spPr/>
        <p:txBody>
          <a:bodyPr/>
          <a:lstStyle/>
          <a:p>
            <a:endParaRPr lang="el-GR"/>
          </a:p>
        </p:txBody>
      </p:sp>
      <p:sp>
        <p:nvSpPr>
          <p:cNvPr id="7" name="Slide Number Placeholder 6">
            <a:extLst>
              <a:ext uri="{FF2B5EF4-FFF2-40B4-BE49-F238E27FC236}">
                <a16:creationId xmlns:a16="http://schemas.microsoft.com/office/drawing/2014/main" id="{5B8EA629-EDC0-2090-B1B8-326E69B23164}"/>
              </a:ext>
            </a:extLst>
          </p:cNvPr>
          <p:cNvSpPr>
            <a:spLocks noGrp="1"/>
          </p:cNvSpPr>
          <p:nvPr>
            <p:ph type="sldNum" sz="quarter" idx="12"/>
          </p:nvPr>
        </p:nvSpPr>
        <p:spPr/>
        <p:txBody>
          <a:bodyPr/>
          <a:lstStyle/>
          <a:p>
            <a:fld id="{03C1131A-96E5-4D1D-B07C-B9EC73BE92E8}" type="slidenum">
              <a:rPr lang="el-GR" smtClean="0"/>
              <a:t>‹#›</a:t>
            </a:fld>
            <a:endParaRPr lang="el-GR"/>
          </a:p>
        </p:txBody>
      </p:sp>
    </p:spTree>
    <p:extLst>
      <p:ext uri="{BB962C8B-B14F-4D97-AF65-F5344CB8AC3E}">
        <p14:creationId xmlns:p14="http://schemas.microsoft.com/office/powerpoint/2010/main" val="3176139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124356B-E705-2451-6F87-847300019F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5F10F35-DE8C-FB88-D08B-D396FEADB9C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A0B987-CC86-FC22-72AB-7F3909F983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BAB7DC9-D94C-4B64-A71A-24A1FC014F22}" type="datetimeFigureOut">
              <a:rPr lang="el-GR" smtClean="0"/>
              <a:t>16/11/2024</a:t>
            </a:fld>
            <a:endParaRPr lang="el-GR"/>
          </a:p>
        </p:txBody>
      </p:sp>
      <p:sp>
        <p:nvSpPr>
          <p:cNvPr id="5" name="Footer Placeholder 4">
            <a:extLst>
              <a:ext uri="{FF2B5EF4-FFF2-40B4-BE49-F238E27FC236}">
                <a16:creationId xmlns:a16="http://schemas.microsoft.com/office/drawing/2014/main" id="{30D170E5-176B-124E-A80B-31FD11473C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l-GR"/>
          </a:p>
        </p:txBody>
      </p:sp>
      <p:sp>
        <p:nvSpPr>
          <p:cNvPr id="6" name="Slide Number Placeholder 5">
            <a:extLst>
              <a:ext uri="{FF2B5EF4-FFF2-40B4-BE49-F238E27FC236}">
                <a16:creationId xmlns:a16="http://schemas.microsoft.com/office/drawing/2014/main" id="{0417CBE9-4BD8-7722-DD77-F64F771997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3C1131A-96E5-4D1D-B07C-B9EC73BE92E8}" type="slidenum">
              <a:rPr lang="el-GR" smtClean="0"/>
              <a:t>‹#›</a:t>
            </a:fld>
            <a:endParaRPr lang="el-GR"/>
          </a:p>
        </p:txBody>
      </p:sp>
    </p:spTree>
    <p:extLst>
      <p:ext uri="{BB962C8B-B14F-4D97-AF65-F5344CB8AC3E}">
        <p14:creationId xmlns:p14="http://schemas.microsoft.com/office/powerpoint/2010/main" val="4050210579"/>
      </p:ext>
    </p:extLst>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ww.youtube.com/watch?v=sB143EA1ZGU" TargetMode="External"/><Relationship Id="rId1" Type="http://schemas.openxmlformats.org/officeDocument/2006/relationships/slideLayout" Target="../slideLayouts/slideLayout4.xml"/><Relationship Id="rId4" Type="http://schemas.openxmlformats.org/officeDocument/2006/relationships/image" Target="../media/image3.jpg"/></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jpg"/></Relationships>
</file>

<file path=ppt/slides/_rels/slide2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4300685-021C-4A19-B558-EA004BEAB26B}"/>
              </a:ext>
            </a:extLst>
          </p:cNvPr>
          <p:cNvSpPr>
            <a:spLocks noGrp="1"/>
          </p:cNvSpPr>
          <p:nvPr>
            <p:ph type="ctrTitle"/>
          </p:nvPr>
        </p:nvSpPr>
        <p:spPr>
          <a:xfrm>
            <a:off x="6746628" y="1783959"/>
            <a:ext cx="4645250" cy="2889114"/>
          </a:xfrm>
        </p:spPr>
        <p:txBody>
          <a:bodyPr anchor="b">
            <a:normAutofit fontScale="90000"/>
          </a:bodyPr>
          <a:lstStyle/>
          <a:p>
            <a:pPr algn="l"/>
            <a:r>
              <a:rPr lang="en-US" sz="4400" b="1" dirty="0">
                <a:solidFill>
                  <a:srgbClr val="C00000"/>
                </a:solidFill>
              </a:rPr>
              <a:t>ACA</a:t>
            </a:r>
            <a:r>
              <a:rPr lang="el-GR" sz="4400" b="1" dirty="0">
                <a:solidFill>
                  <a:srgbClr val="C00000"/>
                </a:solidFill>
              </a:rPr>
              <a:t>δ</a:t>
            </a:r>
            <a:r>
              <a:rPr lang="en-US" sz="4400" b="1" dirty="0">
                <a:solidFill>
                  <a:srgbClr val="C00000"/>
                </a:solidFill>
              </a:rPr>
              <a:t>IMIA Project</a:t>
            </a:r>
            <a:br>
              <a:rPr lang="en-US" sz="4400" dirty="0"/>
            </a:br>
            <a:r>
              <a:rPr lang="en" sz="4400" dirty="0"/>
              <a:t>EAR methodology Workshop </a:t>
            </a:r>
            <a:br>
              <a:rPr lang="en-US" sz="4400" dirty="0"/>
            </a:br>
            <a:r>
              <a:rPr lang="en" sz="4400" dirty="0"/>
              <a:t>on Socratic Dialectics and Drama</a:t>
            </a:r>
            <a:endParaRPr lang="el-GR" dirty="0"/>
          </a:p>
        </p:txBody>
      </p:sp>
      <p:sp>
        <p:nvSpPr>
          <p:cNvPr id="3" name="Υπότιτλος 2">
            <a:extLst>
              <a:ext uri="{FF2B5EF4-FFF2-40B4-BE49-F238E27FC236}">
                <a16:creationId xmlns:a16="http://schemas.microsoft.com/office/drawing/2014/main" id="{88C08775-7037-4DAD-B831-E0E2773255C2}"/>
              </a:ext>
            </a:extLst>
          </p:cNvPr>
          <p:cNvSpPr>
            <a:spLocks noGrp="1"/>
          </p:cNvSpPr>
          <p:nvPr>
            <p:ph type="subTitle" idx="1"/>
          </p:nvPr>
        </p:nvSpPr>
        <p:spPr>
          <a:xfrm>
            <a:off x="6746627" y="4750893"/>
            <a:ext cx="4645250" cy="1147863"/>
          </a:xfrm>
        </p:spPr>
        <p:txBody>
          <a:bodyPr anchor="t">
            <a:normAutofit/>
          </a:bodyPr>
          <a:lstStyle/>
          <a:p>
            <a:pPr algn="l"/>
            <a:r>
              <a:rPr lang="en" sz="2000" dirty="0"/>
              <a:t>FLORENCE TRAINING 18/10/2024</a:t>
            </a:r>
          </a:p>
          <a:p>
            <a:pPr algn="l"/>
            <a:r>
              <a:rPr lang="en" sz="2000" dirty="0"/>
              <a:t>face to face</a:t>
            </a:r>
            <a:endParaRPr lang="el-GR" sz="2000" dirty="0"/>
          </a:p>
        </p:txBody>
      </p:sp>
      <p:pic>
        <p:nvPicPr>
          <p:cNvPr id="1026" name="Picture 2" descr="Join the International Online course “Teaching social issues through  theatre techniques and the Socratic Dialectics” - Action Synergy">
            <a:extLst>
              <a:ext uri="{FF2B5EF4-FFF2-40B4-BE49-F238E27FC236}">
                <a16:creationId xmlns:a16="http://schemas.microsoft.com/office/drawing/2014/main" id="{E25365E0-4E47-41A8-B5F9-756E8662A9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495068" cy="693812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052491E1-D9B3-06FF-D265-4A2AD902C4D2}"/>
              </a:ext>
            </a:extLst>
          </p:cNvPr>
          <p:cNvPicPr>
            <a:picLocks noChangeAspect="1"/>
          </p:cNvPicPr>
          <p:nvPr/>
        </p:nvPicPr>
        <p:blipFill>
          <a:blip r:embed="rId3"/>
          <a:stretch>
            <a:fillRect/>
          </a:stretch>
        </p:blipFill>
        <p:spPr>
          <a:xfrm>
            <a:off x="208120" y="5988996"/>
            <a:ext cx="3039414" cy="869004"/>
          </a:xfrm>
          <a:prstGeom prst="rect">
            <a:avLst/>
          </a:prstGeom>
        </p:spPr>
      </p:pic>
      <p:pic>
        <p:nvPicPr>
          <p:cNvPr id="8" name="Picture 7" descr="A red and blue logo&#10;&#10;Description automatically generated">
            <a:extLst>
              <a:ext uri="{FF2B5EF4-FFF2-40B4-BE49-F238E27FC236}">
                <a16:creationId xmlns:a16="http://schemas.microsoft.com/office/drawing/2014/main" id="{44DCF29D-FD6F-FF04-BB53-DDB90A94E9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62205" y="5499736"/>
            <a:ext cx="2687002" cy="1358264"/>
          </a:xfrm>
          <a:prstGeom prst="rect">
            <a:avLst/>
          </a:prstGeom>
        </p:spPr>
      </p:pic>
    </p:spTree>
    <p:extLst>
      <p:ext uri="{BB962C8B-B14F-4D97-AF65-F5344CB8AC3E}">
        <p14:creationId xmlns:p14="http://schemas.microsoft.com/office/powerpoint/2010/main" val="2452897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F1B8C-CD2E-4A41-8FBA-6610FB1F1451}"/>
              </a:ext>
            </a:extLst>
          </p:cNvPr>
          <p:cNvSpPr>
            <a:spLocks noGrp="1"/>
          </p:cNvSpPr>
          <p:nvPr>
            <p:ph type="title"/>
          </p:nvPr>
        </p:nvSpPr>
        <p:spPr>
          <a:xfrm>
            <a:off x="688910" y="373224"/>
            <a:ext cx="10183222" cy="654991"/>
          </a:xfrm>
        </p:spPr>
        <p:txBody>
          <a:bodyPr>
            <a:normAutofit fontScale="90000"/>
          </a:bodyPr>
          <a:lstStyle/>
          <a:p>
            <a:r>
              <a:rPr lang="en" b="1" dirty="0">
                <a:solidFill>
                  <a:srgbClr val="C00000"/>
                </a:solidFill>
              </a:rPr>
              <a:t>Dialectical Methods</a:t>
            </a:r>
          </a:p>
        </p:txBody>
      </p:sp>
      <p:sp>
        <p:nvSpPr>
          <p:cNvPr id="3" name="Content Placeholder 2">
            <a:extLst>
              <a:ext uri="{FF2B5EF4-FFF2-40B4-BE49-F238E27FC236}">
                <a16:creationId xmlns:a16="http://schemas.microsoft.com/office/drawing/2014/main" id="{326CA8F8-0EB1-4E28-AAB4-E3CE9D3EB654}"/>
              </a:ext>
            </a:extLst>
          </p:cNvPr>
          <p:cNvSpPr>
            <a:spLocks noGrp="1"/>
          </p:cNvSpPr>
          <p:nvPr>
            <p:ph sz="half" idx="1"/>
          </p:nvPr>
        </p:nvSpPr>
        <p:spPr>
          <a:xfrm>
            <a:off x="205273" y="961053"/>
            <a:ext cx="5814527" cy="5896946"/>
          </a:xfrm>
        </p:spPr>
        <p:txBody>
          <a:bodyPr>
            <a:normAutofit fontScale="85000" lnSpcReduction="20000"/>
          </a:bodyPr>
          <a:lstStyle/>
          <a:p>
            <a:endParaRPr lang="en" dirty="0">
              <a:solidFill>
                <a:schemeClr val="tx1"/>
              </a:solidFill>
            </a:endParaRPr>
          </a:p>
          <a:p>
            <a:endParaRPr lang="en" dirty="0"/>
          </a:p>
          <a:p>
            <a:r>
              <a:rPr lang="en" dirty="0">
                <a:solidFill>
                  <a:schemeClr val="tx1"/>
                </a:solidFill>
              </a:rPr>
              <a:t>ASK: </a:t>
            </a:r>
            <a:r>
              <a:rPr lang="en" b="1" dirty="0">
                <a:solidFill>
                  <a:srgbClr val="C00000"/>
                </a:solidFill>
              </a:rPr>
              <a:t>WHO? WHO? WHAT? WHEN? WHERE? WHAT FOR?</a:t>
            </a:r>
          </a:p>
          <a:p>
            <a:endParaRPr lang="en" b="1" dirty="0">
              <a:solidFill>
                <a:srgbClr val="C00000"/>
              </a:solidFill>
            </a:endParaRPr>
          </a:p>
          <a:p>
            <a:endParaRPr lang="en" b="1" dirty="0">
              <a:solidFill>
                <a:srgbClr val="C00000"/>
              </a:solidFill>
            </a:endParaRPr>
          </a:p>
          <a:p>
            <a:endParaRPr lang="en" b="1" dirty="0">
              <a:solidFill>
                <a:srgbClr val="C00000"/>
              </a:solidFill>
            </a:endParaRPr>
          </a:p>
          <a:p>
            <a:endParaRPr lang="en" b="1" dirty="0">
              <a:solidFill>
                <a:srgbClr val="C00000"/>
              </a:solidFill>
            </a:endParaRPr>
          </a:p>
          <a:p>
            <a:r>
              <a:rPr lang="en" dirty="0">
                <a:solidFill>
                  <a:schemeClr val="tx1"/>
                </a:solidFill>
              </a:rPr>
              <a:t>ASK </a:t>
            </a:r>
            <a:r>
              <a:rPr lang="en" dirty="0"/>
              <a:t>USING THE NOTION OF </a:t>
            </a:r>
            <a:r>
              <a:rPr lang="en" b="1" dirty="0">
                <a:solidFill>
                  <a:srgbClr val="C00000"/>
                </a:solidFill>
              </a:rPr>
              <a:t>TIME </a:t>
            </a:r>
            <a:r>
              <a:rPr lang="en" b="1" dirty="0"/>
              <a:t>: …in the past? ...in the future? Always? When exactly?</a:t>
            </a:r>
          </a:p>
          <a:p>
            <a:endParaRPr lang="en-US" dirty="0"/>
          </a:p>
          <a:p>
            <a:endParaRPr lang="en-US" dirty="0"/>
          </a:p>
          <a:p>
            <a:endParaRPr lang="en-US" dirty="0"/>
          </a:p>
        </p:txBody>
      </p:sp>
      <p:sp>
        <p:nvSpPr>
          <p:cNvPr id="4" name="Content Placeholder 3">
            <a:extLst>
              <a:ext uri="{FF2B5EF4-FFF2-40B4-BE49-F238E27FC236}">
                <a16:creationId xmlns:a16="http://schemas.microsoft.com/office/drawing/2014/main" id="{E1EF96B8-2723-46ED-81CC-78B4FAF3E949}"/>
              </a:ext>
            </a:extLst>
          </p:cNvPr>
          <p:cNvSpPr>
            <a:spLocks noGrp="1"/>
          </p:cNvSpPr>
          <p:nvPr>
            <p:ph sz="half" idx="2"/>
          </p:nvPr>
        </p:nvSpPr>
        <p:spPr>
          <a:xfrm>
            <a:off x="6172199" y="961052"/>
            <a:ext cx="4699933" cy="5896947"/>
          </a:xfrm>
        </p:spPr>
        <p:txBody>
          <a:bodyPr>
            <a:normAutofit fontScale="85000" lnSpcReduction="20000"/>
          </a:bodyPr>
          <a:lstStyle/>
          <a:p>
            <a:r>
              <a:rPr lang="en" dirty="0"/>
              <a:t>ASK: </a:t>
            </a:r>
            <a:r>
              <a:rPr lang="en" b="1" dirty="0">
                <a:solidFill>
                  <a:srgbClr val="C00000"/>
                </a:solidFill>
              </a:rPr>
              <a:t>WHY? </a:t>
            </a:r>
            <a:r>
              <a:rPr lang="en" b="1" dirty="0"/>
              <a:t>Or better…</a:t>
            </a:r>
          </a:p>
          <a:p>
            <a:r>
              <a:rPr lang="en" sz="3200" dirty="0">
                <a:latin typeface="Calibri" panose="020F0502020204030204" pitchFamily="34" charset="0"/>
                <a:ea typeface="Calibri" panose="020F0502020204030204" pitchFamily="34" charset="0"/>
                <a:cs typeface="Times New Roman" panose="02020603050405020304" pitchFamily="18" charset="0"/>
              </a:rPr>
              <a:t>ASK: </a:t>
            </a:r>
            <a:r>
              <a:rPr lang="en" sz="3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The 5 whys</a:t>
            </a:r>
            <a:endParaRPr lang="en-US" sz="3200" dirty="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buNone/>
            </a:pPr>
            <a:r>
              <a:rPr lang="en" sz="3200" dirty="0">
                <a:latin typeface="Calibri" panose="020F0502020204030204" pitchFamily="34" charset="0"/>
                <a:ea typeface="Calibri" panose="020F0502020204030204" pitchFamily="34" charset="0"/>
                <a:cs typeface="Times New Roman" panose="02020603050405020304" pitchFamily="18" charset="0"/>
              </a:rPr>
              <a:t>Example: The factory pollutes the river .</a:t>
            </a:r>
          </a:p>
          <a:p>
            <a:pPr marL="457200">
              <a:lnSpc>
                <a:spcPct val="107000"/>
              </a:lnSpc>
            </a:pPr>
            <a:r>
              <a:rPr lang="en" dirty="0">
                <a:latin typeface="Calibri" panose="020F0502020204030204" pitchFamily="34" charset="0"/>
                <a:ea typeface="Calibri" panose="020F0502020204030204" pitchFamily="34" charset="0"/>
                <a:cs typeface="Times New Roman" panose="02020603050405020304" pitchFamily="18" charset="0"/>
              </a:rPr>
              <a:t>Why? Because they throw their garbage.</a:t>
            </a:r>
          </a:p>
          <a:p>
            <a:pPr marL="457200">
              <a:lnSpc>
                <a:spcPct val="107000"/>
              </a:lnSpc>
            </a:pPr>
            <a:r>
              <a:rPr lang="en" dirty="0">
                <a:latin typeface="Calibri" panose="020F0502020204030204" pitchFamily="34" charset="0"/>
                <a:ea typeface="Calibri" panose="020F0502020204030204" pitchFamily="34" charset="0"/>
                <a:cs typeface="Times New Roman" panose="02020603050405020304" pitchFamily="18" charset="0"/>
              </a:rPr>
              <a:t>Why? Because they don't pay a fine.</a:t>
            </a:r>
          </a:p>
          <a:p>
            <a:pPr marL="457200">
              <a:lnSpc>
                <a:spcPct val="107000"/>
              </a:lnSpc>
            </a:pPr>
            <a:r>
              <a:rPr lang="en" dirty="0">
                <a:latin typeface="Calibri" panose="020F0502020204030204" pitchFamily="34" charset="0"/>
                <a:ea typeface="Calibri" panose="020F0502020204030204" pitchFamily="34" charset="0"/>
                <a:cs typeface="Times New Roman" panose="02020603050405020304" pitchFamily="18" charset="0"/>
              </a:rPr>
              <a:t>Why? There is no law for such crimes.</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 dirty="0">
                <a:latin typeface="Calibri" panose="020F0502020204030204" pitchFamily="34" charset="0"/>
                <a:ea typeface="Calibri" panose="020F0502020204030204" pitchFamily="34" charset="0"/>
                <a:cs typeface="Times New Roman" panose="02020603050405020304" pitchFamily="18" charset="0"/>
              </a:rPr>
              <a:t>Why? No one has asked to create a new law</a:t>
            </a:r>
          </a:p>
          <a:p>
            <a:pPr marL="457200">
              <a:lnSpc>
                <a:spcPct val="107000"/>
              </a:lnSpc>
              <a:spcAft>
                <a:spcPts val="800"/>
              </a:spcAft>
            </a:pPr>
            <a:r>
              <a:rPr lang="en" dirty="0">
                <a:latin typeface="Calibri" panose="020F0502020204030204" pitchFamily="34" charset="0"/>
                <a:ea typeface="Calibri" panose="020F0502020204030204" pitchFamily="34" charset="0"/>
                <a:cs typeface="Times New Roman" panose="02020603050405020304" pitchFamily="18" charset="0"/>
              </a:rPr>
              <a:t>Why? The citizens think they cannot ask such a thing.</a:t>
            </a:r>
          </a:p>
          <a:p>
            <a:endParaRPr lang="en-US" dirty="0"/>
          </a:p>
        </p:txBody>
      </p:sp>
      <p:pic>
        <p:nvPicPr>
          <p:cNvPr id="5" name="Picture 4" descr="A red and blue logo&#10;&#10;Description automatically generated">
            <a:extLst>
              <a:ext uri="{FF2B5EF4-FFF2-40B4-BE49-F238E27FC236}">
                <a16:creationId xmlns:a16="http://schemas.microsoft.com/office/drawing/2014/main" id="{A8819F2A-1C14-F7A5-F9AB-082DAB1703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2205" y="5783580"/>
            <a:ext cx="2687002" cy="1074420"/>
          </a:xfrm>
          <a:prstGeom prst="rect">
            <a:avLst/>
          </a:prstGeom>
        </p:spPr>
      </p:pic>
    </p:spTree>
    <p:extLst>
      <p:ext uri="{BB962C8B-B14F-4D97-AF65-F5344CB8AC3E}">
        <p14:creationId xmlns:p14="http://schemas.microsoft.com/office/powerpoint/2010/main" val="30897345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8CCE7-5587-6861-5908-161BD9E24A89}"/>
              </a:ext>
            </a:extLst>
          </p:cNvPr>
          <p:cNvSpPr>
            <a:spLocks noGrp="1"/>
          </p:cNvSpPr>
          <p:nvPr>
            <p:ph type="title"/>
          </p:nvPr>
        </p:nvSpPr>
        <p:spPr/>
        <p:txBody>
          <a:bodyPr>
            <a:normAutofit fontScale="90000"/>
          </a:bodyPr>
          <a:lstStyle/>
          <a:p>
            <a:r>
              <a:rPr lang="en"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Imagine tomorrow-IMAGINE THE IMPOSSIBLE</a:t>
            </a:r>
            <a:br>
              <a:rPr lang="en" b="1" dirty="0">
                <a:solidFill>
                  <a:srgbClr val="C00000"/>
                </a:solidFill>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4" name="Content Placeholder 3">
            <a:extLst>
              <a:ext uri="{FF2B5EF4-FFF2-40B4-BE49-F238E27FC236}">
                <a16:creationId xmlns:a16="http://schemas.microsoft.com/office/drawing/2014/main" id="{941DD512-17D4-F183-0ECF-B522E0B3B8D7}"/>
              </a:ext>
            </a:extLst>
          </p:cNvPr>
          <p:cNvSpPr>
            <a:spLocks noGrp="1"/>
          </p:cNvSpPr>
          <p:nvPr>
            <p:ph sz="half" idx="2"/>
          </p:nvPr>
        </p:nvSpPr>
        <p:spPr/>
        <p:txBody>
          <a:bodyPr>
            <a:normAutofit fontScale="85000" lnSpcReduction="20000"/>
          </a:bodyPr>
          <a:lstStyle/>
          <a:p>
            <a:pPr marL="342900" lvl="0" indent="-342900">
              <a:lnSpc>
                <a:spcPct val="107000"/>
              </a:lnSpc>
              <a:buFont typeface="Wingdings" panose="05000000000000000000" pitchFamily="2" charset="2"/>
              <a:buChar char=""/>
            </a:pPr>
            <a:r>
              <a:rPr lang="en" sz="2800" dirty="0">
                <a:latin typeface="Calibri" panose="020F0502020204030204" pitchFamily="34" charset="0"/>
                <a:ea typeface="Calibri" panose="020F0502020204030204" pitchFamily="34" charset="0"/>
                <a:cs typeface="Times New Roman" panose="02020603050405020304" pitchFamily="18" charset="0"/>
              </a:rPr>
              <a:t>What does the </a:t>
            </a:r>
            <a:r>
              <a:rPr lang="en" sz="2800" b="1" dirty="0">
                <a:latin typeface="Calibri" panose="020F0502020204030204" pitchFamily="34" charset="0"/>
                <a:ea typeface="Calibri" panose="020F0502020204030204" pitchFamily="34" charset="0"/>
                <a:cs typeface="Times New Roman" panose="02020603050405020304" pitchFamily="18" charset="0"/>
              </a:rPr>
              <a:t>impossible solution </a:t>
            </a:r>
            <a:r>
              <a:rPr lang="en" sz="2800" dirty="0">
                <a:latin typeface="Calibri" panose="020F0502020204030204" pitchFamily="34" charset="0"/>
                <a:ea typeface="Calibri" panose="020F0502020204030204" pitchFamily="34" charset="0"/>
                <a:cs typeface="Times New Roman" panose="02020603050405020304" pitchFamily="18" charset="0"/>
              </a:rPr>
              <a:t>to the problem look like in practice?</a:t>
            </a:r>
          </a:p>
          <a:p>
            <a:pPr marL="342900" lvl="0" indent="-342900">
              <a:lnSpc>
                <a:spcPct val="107000"/>
              </a:lnSpc>
              <a:buFont typeface="Wingdings" panose="05000000000000000000" pitchFamily="2" charset="2"/>
              <a:buChar char=""/>
            </a:pPr>
            <a:r>
              <a:rPr lang="en" sz="2800" dirty="0">
                <a:latin typeface="Calibri" panose="020F0502020204030204" pitchFamily="34" charset="0"/>
                <a:ea typeface="Calibri" panose="020F0502020204030204" pitchFamily="34" charset="0"/>
                <a:cs typeface="Times New Roman" panose="02020603050405020304" pitchFamily="18" charset="0"/>
              </a:rPr>
              <a:t>What would things be like if they got </a:t>
            </a:r>
            <a:r>
              <a:rPr lang="en" sz="2800" b="1" dirty="0">
                <a:latin typeface="Calibri" panose="020F0502020204030204" pitchFamily="34" charset="0"/>
                <a:ea typeface="Calibri" panose="020F0502020204030204" pitchFamily="34" charset="0"/>
                <a:cs typeface="Times New Roman" panose="02020603050405020304" pitchFamily="18" charset="0"/>
              </a:rPr>
              <a:t>worse </a:t>
            </a:r>
            <a:r>
              <a:rPr lang="en" sz="2800" dirty="0">
                <a:latin typeface="Calibri" panose="020F0502020204030204" pitchFamily="34" charset="0"/>
                <a:ea typeface="Calibri" panose="020F0502020204030204" pitchFamily="34" charset="0"/>
                <a:cs typeface="Times New Roman" panose="02020603050405020304" pitchFamily="18" charset="0"/>
              </a:rPr>
              <a:t>before they got better?</a:t>
            </a:r>
          </a:p>
          <a:p>
            <a:pPr marL="342900" lvl="0" indent="-342900">
              <a:lnSpc>
                <a:spcPct val="107000"/>
              </a:lnSpc>
              <a:buFont typeface="Wingdings" panose="05000000000000000000" pitchFamily="2" charset="2"/>
              <a:buChar char=""/>
            </a:pPr>
            <a:r>
              <a:rPr lang="en" sz="2800" dirty="0">
                <a:latin typeface="Calibri" panose="020F0502020204030204" pitchFamily="34" charset="0"/>
                <a:ea typeface="Calibri" panose="020F0502020204030204" pitchFamily="34" charset="0"/>
                <a:cs typeface="Times New Roman" panose="02020603050405020304" pitchFamily="18" charset="0"/>
              </a:rPr>
              <a:t>What </a:t>
            </a:r>
            <a:r>
              <a:rPr lang="en" sz="2800" b="1" dirty="0">
                <a:latin typeface="Calibri" panose="020F0502020204030204" pitchFamily="34" charset="0"/>
                <a:ea typeface="Calibri" panose="020F0502020204030204" pitchFamily="34" charset="0"/>
                <a:cs typeface="Times New Roman" panose="02020603050405020304" pitchFamily="18" charset="0"/>
              </a:rPr>
              <a:t>would the world be like </a:t>
            </a:r>
            <a:r>
              <a:rPr lang="en" sz="2800" dirty="0">
                <a:latin typeface="Calibri" panose="020F0502020204030204" pitchFamily="34" charset="0"/>
                <a:ea typeface="Calibri" panose="020F0502020204030204" pitchFamily="34" charset="0"/>
                <a:cs typeface="Times New Roman" panose="02020603050405020304" pitchFamily="18" charset="0"/>
              </a:rPr>
              <a:t>if we made this happen?</a:t>
            </a:r>
          </a:p>
          <a:p>
            <a:pPr marL="342900" lvl="0" indent="-342900">
              <a:lnSpc>
                <a:spcPct val="107000"/>
              </a:lnSpc>
              <a:buFont typeface="Wingdings" panose="05000000000000000000" pitchFamily="2" charset="2"/>
              <a:buChar char=""/>
            </a:pPr>
            <a:r>
              <a:rPr lang="en" sz="2800" dirty="0">
                <a:latin typeface="Calibri" panose="020F0502020204030204" pitchFamily="34" charset="0"/>
                <a:ea typeface="Calibri" panose="020F0502020204030204" pitchFamily="34" charset="0"/>
                <a:cs typeface="Times New Roman" panose="02020603050405020304" pitchFamily="18" charset="0"/>
              </a:rPr>
              <a:t>What would it take to </a:t>
            </a:r>
            <a:r>
              <a:rPr lang="en" sz="2800" b="1" dirty="0">
                <a:latin typeface="Calibri" panose="020F0502020204030204" pitchFamily="34" charset="0"/>
                <a:ea typeface="Calibri" panose="020F0502020204030204" pitchFamily="34" charset="0"/>
                <a:cs typeface="Times New Roman" panose="02020603050405020304" pitchFamily="18" charset="0"/>
              </a:rPr>
              <a:t>create a global </a:t>
            </a:r>
            <a:r>
              <a:rPr lang="en" sz="2800" dirty="0">
                <a:latin typeface="Calibri" panose="020F0502020204030204" pitchFamily="34" charset="0"/>
                <a:ea typeface="Calibri" panose="020F0502020204030204" pitchFamily="34" charset="0"/>
                <a:cs typeface="Times New Roman" panose="02020603050405020304" pitchFamily="18" charset="0"/>
              </a:rPr>
              <a:t>solution?</a:t>
            </a:r>
          </a:p>
          <a:p>
            <a:pPr marL="342900" lvl="0" indent="-342900">
              <a:lnSpc>
                <a:spcPct val="107000"/>
              </a:lnSpc>
              <a:spcAft>
                <a:spcPts val="800"/>
              </a:spcAft>
              <a:buFont typeface="Wingdings" panose="05000000000000000000" pitchFamily="2" charset="2"/>
              <a:buChar char=""/>
            </a:pPr>
            <a:r>
              <a:rPr lang="en" sz="2800" dirty="0">
                <a:latin typeface="Calibri" panose="020F0502020204030204" pitchFamily="34" charset="0"/>
                <a:ea typeface="Calibri" panose="020F0502020204030204" pitchFamily="34" charset="0"/>
                <a:cs typeface="Times New Roman" panose="02020603050405020304" pitchFamily="18" charset="0"/>
              </a:rPr>
              <a:t>How would our </a:t>
            </a:r>
            <a:r>
              <a:rPr lang="en" sz="2800" b="1" dirty="0">
                <a:latin typeface="Calibri" panose="020F0502020204030204" pitchFamily="34" charset="0"/>
                <a:ea typeface="Calibri" panose="020F0502020204030204" pitchFamily="34" charset="0"/>
                <a:cs typeface="Times New Roman" panose="02020603050405020304" pitchFamily="18" charset="0"/>
              </a:rPr>
              <a:t>mindsets need to shift </a:t>
            </a:r>
            <a:r>
              <a:rPr lang="en" sz="2800" dirty="0">
                <a:latin typeface="Calibri" panose="020F0502020204030204" pitchFamily="34" charset="0"/>
                <a:ea typeface="Calibri" panose="020F0502020204030204" pitchFamily="34" charset="0"/>
                <a:cs typeface="Times New Roman" panose="02020603050405020304" pitchFamily="18" charset="0"/>
              </a:rPr>
              <a:t>to create a change for the better?</a:t>
            </a:r>
          </a:p>
          <a:p>
            <a:endParaRPr lang="en-US" dirty="0"/>
          </a:p>
        </p:txBody>
      </p:sp>
      <p:pic>
        <p:nvPicPr>
          <p:cNvPr id="22530" name="Picture 2">
            <a:extLst>
              <a:ext uri="{FF2B5EF4-FFF2-40B4-BE49-F238E27FC236}">
                <a16:creationId xmlns:a16="http://schemas.microsoft.com/office/drawing/2014/main" id="{C8780D2B-6091-47E7-A5D8-722235FBBF23}"/>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838200" y="1882561"/>
            <a:ext cx="5181600" cy="423746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red and blue logo&#10;&#10;Description automatically generated">
            <a:extLst>
              <a:ext uri="{FF2B5EF4-FFF2-40B4-BE49-F238E27FC236}">
                <a16:creationId xmlns:a16="http://schemas.microsoft.com/office/drawing/2014/main" id="{8CC73CC7-F6D8-2906-7C2C-0593AF9485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845" y="5499736"/>
            <a:ext cx="2687002" cy="1358264"/>
          </a:xfrm>
          <a:prstGeom prst="rect">
            <a:avLst/>
          </a:prstGeom>
        </p:spPr>
      </p:pic>
    </p:spTree>
    <p:extLst>
      <p:ext uri="{BB962C8B-B14F-4D97-AF65-F5344CB8AC3E}">
        <p14:creationId xmlns:p14="http://schemas.microsoft.com/office/powerpoint/2010/main" val="2575248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43A7F-389E-4FB7-A7C7-6CA7FB308C53}"/>
              </a:ext>
            </a:extLst>
          </p:cNvPr>
          <p:cNvSpPr>
            <a:spLocks noGrp="1"/>
          </p:cNvSpPr>
          <p:nvPr>
            <p:ph type="title"/>
          </p:nvPr>
        </p:nvSpPr>
        <p:spPr>
          <a:xfrm>
            <a:off x="838200" y="365125"/>
            <a:ext cx="10360378" cy="698565"/>
          </a:xfrm>
        </p:spPr>
        <p:txBody>
          <a:bodyPr>
            <a:normAutofit fontScale="90000"/>
          </a:bodyPr>
          <a:lstStyle/>
          <a:p>
            <a:r>
              <a:rPr lang="en" b="1" dirty="0">
                <a:solidFill>
                  <a:srgbClr val="C00000"/>
                </a:solidFill>
              </a:rPr>
              <a:t>Dialectical Method – Essential questions</a:t>
            </a:r>
          </a:p>
        </p:txBody>
      </p:sp>
      <p:pic>
        <p:nvPicPr>
          <p:cNvPr id="5" name="Θέση περιεχομένου 4">
            <a:extLst>
              <a:ext uri="{FF2B5EF4-FFF2-40B4-BE49-F238E27FC236}">
                <a16:creationId xmlns:a16="http://schemas.microsoft.com/office/drawing/2014/main" id="{34C6CFA3-14E0-4DCF-A173-F9372D608671}"/>
              </a:ext>
            </a:extLst>
          </p:cNvPr>
          <p:cNvPicPr>
            <a:picLocks noGrp="1" noChangeAspect="1"/>
          </p:cNvPicPr>
          <p:nvPr>
            <p:ph sz="half" idx="1"/>
          </p:nvPr>
        </p:nvPicPr>
        <p:blipFill>
          <a:blip r:embed="rId2"/>
          <a:stretch>
            <a:fillRect/>
          </a:stretch>
        </p:blipFill>
        <p:spPr>
          <a:xfrm>
            <a:off x="127519" y="1287623"/>
            <a:ext cx="4726703" cy="4758613"/>
          </a:xfrm>
          <a:prstGeom prst="rect">
            <a:avLst/>
          </a:prstGeom>
        </p:spPr>
      </p:pic>
      <p:sp>
        <p:nvSpPr>
          <p:cNvPr id="4" name="Content Placeholder 3">
            <a:extLst>
              <a:ext uri="{FF2B5EF4-FFF2-40B4-BE49-F238E27FC236}">
                <a16:creationId xmlns:a16="http://schemas.microsoft.com/office/drawing/2014/main" id="{8913CD42-9C34-46F5-A23D-3CE311528F13}"/>
              </a:ext>
            </a:extLst>
          </p:cNvPr>
          <p:cNvSpPr>
            <a:spLocks noGrp="1"/>
          </p:cNvSpPr>
          <p:nvPr>
            <p:ph sz="half" idx="2"/>
          </p:nvPr>
        </p:nvSpPr>
        <p:spPr>
          <a:xfrm>
            <a:off x="4989689" y="925689"/>
            <a:ext cx="7074793" cy="5839005"/>
          </a:xfrm>
        </p:spPr>
        <p:txBody>
          <a:bodyPr>
            <a:normAutofit fontScale="40000" lnSpcReduction="20000"/>
          </a:bodyPr>
          <a:lstStyle/>
          <a:p>
            <a:pPr marL="0" indent="0">
              <a:buNone/>
            </a:pPr>
            <a:r>
              <a:rPr lang="en" sz="4500" b="1" dirty="0">
                <a:solidFill>
                  <a:srgbClr val="C00000"/>
                </a:solidFill>
              </a:rPr>
              <a:t>Example: Essential questions about the concept of "Law"</a:t>
            </a:r>
            <a:br>
              <a:rPr lang="en-US" sz="4500" dirty="0"/>
            </a:br>
            <a:r>
              <a:rPr lang="en" sz="4500" b="1" dirty="0"/>
              <a:t>• What is the law?</a:t>
            </a:r>
          </a:p>
          <a:p>
            <a:pPr marL="0" indent="0">
              <a:buNone/>
            </a:pPr>
            <a:r>
              <a:rPr lang="en" sz="4500" b="1" dirty="0"/>
              <a:t>• Who makes the laws?</a:t>
            </a:r>
          </a:p>
          <a:p>
            <a:pPr marL="0" indent="0">
              <a:buNone/>
            </a:pPr>
            <a:r>
              <a:rPr lang="en" sz="4500" b="1" dirty="0"/>
              <a:t>• How are laws born?</a:t>
            </a:r>
          </a:p>
          <a:p>
            <a:pPr marL="0" indent="0">
              <a:buNone/>
            </a:pPr>
            <a:r>
              <a:rPr lang="en" sz="4500" b="1" dirty="0"/>
              <a:t>• Why do laws change?</a:t>
            </a:r>
          </a:p>
          <a:p>
            <a:pPr marL="0" indent="0">
              <a:buNone/>
            </a:pPr>
            <a:r>
              <a:rPr lang="en" sz="4500" b="1" dirty="0"/>
              <a:t>• What are the laws for?</a:t>
            </a:r>
          </a:p>
          <a:p>
            <a:pPr marL="0" indent="0">
              <a:buNone/>
            </a:pPr>
            <a:r>
              <a:rPr lang="en" sz="4500" b="1" dirty="0"/>
              <a:t>• Are there societies without laws?</a:t>
            </a:r>
          </a:p>
          <a:p>
            <a:pPr marL="0" indent="0">
              <a:buNone/>
            </a:pPr>
            <a:r>
              <a:rPr lang="en" sz="4500" b="1" dirty="0"/>
              <a:t>• Does the "jungle society" have no rules and laws?</a:t>
            </a:r>
          </a:p>
          <a:p>
            <a:pPr marL="0" indent="0">
              <a:buNone/>
            </a:pPr>
            <a:r>
              <a:rPr lang="en" sz="4500" b="1" dirty="0"/>
              <a:t>• Are there societies with unjust laws?</a:t>
            </a:r>
          </a:p>
          <a:p>
            <a:pPr marL="0" indent="0">
              <a:buNone/>
            </a:pPr>
            <a:r>
              <a:rPr lang="en" sz="4500" b="1" dirty="0"/>
              <a:t>• Are there societies with arbitrary laws?</a:t>
            </a:r>
          </a:p>
          <a:p>
            <a:pPr marL="0" indent="0">
              <a:buNone/>
            </a:pPr>
            <a:r>
              <a:rPr lang="en" sz="4500" b="1" dirty="0"/>
              <a:t>• Law and freedom, opposite concepts?</a:t>
            </a:r>
          </a:p>
          <a:p>
            <a:pPr marL="0" indent="0">
              <a:buNone/>
            </a:pPr>
            <a:r>
              <a:rPr lang="en" sz="4500" b="1" dirty="0"/>
              <a:t>• Law and democracy, identical concepts?</a:t>
            </a:r>
          </a:p>
          <a:p>
            <a:pPr marL="0" indent="0">
              <a:buNone/>
            </a:pPr>
            <a:r>
              <a:rPr lang="en" sz="4500" b="1" dirty="0"/>
              <a:t>• The laws, good for the strong or for the weak?</a:t>
            </a:r>
          </a:p>
          <a:p>
            <a:pPr marL="0" indent="0">
              <a:buNone/>
            </a:pPr>
            <a:r>
              <a:rPr lang="en" sz="4500" b="1" dirty="0"/>
              <a:t>• Do laws give me rights?</a:t>
            </a:r>
          </a:p>
          <a:p>
            <a:pPr marL="0" indent="0">
              <a:buNone/>
            </a:pPr>
            <a:r>
              <a:rPr lang="en" sz="4500" b="1" dirty="0"/>
              <a:t>• Are the laws oppressive? To whom?</a:t>
            </a:r>
          </a:p>
          <a:p>
            <a:pPr marL="0" indent="0">
              <a:buNone/>
            </a:pPr>
            <a:r>
              <a:rPr lang="en" sz="4500" b="1" dirty="0"/>
              <a:t>• Are the laws unfair? To whom?</a:t>
            </a:r>
          </a:p>
          <a:p>
            <a:pPr marL="0" indent="0">
              <a:buNone/>
            </a:pPr>
            <a:r>
              <a:rPr lang="en" sz="4500" b="1" dirty="0"/>
              <a:t>• Why do we have to obey the laws?</a:t>
            </a:r>
          </a:p>
          <a:p>
            <a:pPr marL="0" indent="0">
              <a:buNone/>
            </a:pPr>
            <a:r>
              <a:rPr lang="en" sz="4500" b="1" dirty="0"/>
              <a:t>• What are the unwritten laws?</a:t>
            </a:r>
          </a:p>
          <a:p>
            <a:endParaRPr lang="en-US" dirty="0"/>
          </a:p>
        </p:txBody>
      </p:sp>
      <p:pic>
        <p:nvPicPr>
          <p:cNvPr id="3" name="Picture 2" descr="A red and blue logo&#10;&#10;Description automatically generated">
            <a:extLst>
              <a:ext uri="{FF2B5EF4-FFF2-40B4-BE49-F238E27FC236}">
                <a16:creationId xmlns:a16="http://schemas.microsoft.com/office/drawing/2014/main" id="{A98AFFE8-5D1B-EA08-ABD0-27C9841E97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2205" y="5499736"/>
            <a:ext cx="2687002" cy="1358264"/>
          </a:xfrm>
          <a:prstGeom prst="rect">
            <a:avLst/>
          </a:prstGeom>
        </p:spPr>
      </p:pic>
    </p:spTree>
    <p:extLst>
      <p:ext uri="{BB962C8B-B14F-4D97-AF65-F5344CB8AC3E}">
        <p14:creationId xmlns:p14="http://schemas.microsoft.com/office/powerpoint/2010/main" val="1701442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3C9BF-CBDD-49AA-A144-6CABDDA6174F}"/>
              </a:ext>
            </a:extLst>
          </p:cNvPr>
          <p:cNvSpPr>
            <a:spLocks noGrp="1"/>
          </p:cNvSpPr>
          <p:nvPr>
            <p:ph type="title"/>
          </p:nvPr>
        </p:nvSpPr>
        <p:spPr/>
        <p:txBody>
          <a:bodyPr>
            <a:noAutofit/>
          </a:bodyPr>
          <a:lstStyle/>
          <a:p>
            <a:r>
              <a:rPr lang="en-US" sz="3600" b="1" dirty="0">
                <a:solidFill>
                  <a:srgbClr val="C00000"/>
                </a:solidFill>
              </a:rPr>
              <a:t>Think about your interaction</a:t>
            </a:r>
            <a:endParaRPr lang="en" sz="3600" b="1" dirty="0">
              <a:solidFill>
                <a:srgbClr val="C00000"/>
              </a:solidFill>
            </a:endParaRPr>
          </a:p>
        </p:txBody>
      </p:sp>
      <p:sp>
        <p:nvSpPr>
          <p:cNvPr id="3" name="Content Placeholder 2">
            <a:extLst>
              <a:ext uri="{FF2B5EF4-FFF2-40B4-BE49-F238E27FC236}">
                <a16:creationId xmlns:a16="http://schemas.microsoft.com/office/drawing/2014/main" id="{5C2836B1-546C-423F-8708-31A1A0073240}"/>
              </a:ext>
            </a:extLst>
          </p:cNvPr>
          <p:cNvSpPr>
            <a:spLocks noGrp="1"/>
          </p:cNvSpPr>
          <p:nvPr>
            <p:ph sz="half" idx="1"/>
          </p:nvPr>
        </p:nvSpPr>
        <p:spPr/>
        <p:txBody>
          <a:bodyPr>
            <a:normAutofit/>
          </a:bodyPr>
          <a:lstStyle/>
          <a:p>
            <a:r>
              <a:rPr lang="en-US" dirty="0"/>
              <a:t>Did you have the answer yourselves?</a:t>
            </a:r>
          </a:p>
          <a:p>
            <a:r>
              <a:rPr lang="en-US" dirty="0"/>
              <a:t>How did you try to persuade the other?</a:t>
            </a:r>
          </a:p>
          <a:p>
            <a:r>
              <a:rPr lang="en-US" dirty="0"/>
              <a:t>How did the other tried to persuade you? </a:t>
            </a:r>
          </a:p>
          <a:p>
            <a:r>
              <a:rPr lang="en-US" dirty="0"/>
              <a:t>Did you move from your personal opinion at the end?</a:t>
            </a:r>
          </a:p>
          <a:p>
            <a:r>
              <a:rPr lang="en-US" dirty="0"/>
              <a:t>Other thoughts? </a:t>
            </a:r>
          </a:p>
          <a:p>
            <a:endParaRPr lang="en-US" dirty="0"/>
          </a:p>
        </p:txBody>
      </p:sp>
      <p:pic>
        <p:nvPicPr>
          <p:cNvPr id="4" name="Picture 3" descr="A red and blue logo&#10;&#10;Description automatically generated">
            <a:extLst>
              <a:ext uri="{FF2B5EF4-FFF2-40B4-BE49-F238E27FC236}">
                <a16:creationId xmlns:a16="http://schemas.microsoft.com/office/drawing/2014/main" id="{15EC1D13-0906-0C0C-9AD7-11CE71D5A8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2205" y="5499736"/>
            <a:ext cx="2687002" cy="1358264"/>
          </a:xfrm>
          <a:prstGeom prst="rect">
            <a:avLst/>
          </a:prstGeom>
        </p:spPr>
      </p:pic>
      <p:pic>
        <p:nvPicPr>
          <p:cNvPr id="1028" name="Picture 4" descr="a group of people standing in a circle with one holding a circle of the word &quot; in the middle &quot;.">
            <a:extLst>
              <a:ext uri="{FF2B5EF4-FFF2-40B4-BE49-F238E27FC236}">
                <a16:creationId xmlns:a16="http://schemas.microsoft.com/office/drawing/2014/main" id="{449A986E-B06D-C5A4-264B-8622CFE33752}"/>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983730" y="1485900"/>
            <a:ext cx="4370070" cy="3920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072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1E4E1-2218-4CD9-B49E-A84761746554}"/>
              </a:ext>
            </a:extLst>
          </p:cNvPr>
          <p:cNvSpPr>
            <a:spLocks noGrp="1"/>
          </p:cNvSpPr>
          <p:nvPr>
            <p:ph type="title"/>
          </p:nvPr>
        </p:nvSpPr>
        <p:spPr/>
        <p:txBody>
          <a:bodyPr/>
          <a:lstStyle/>
          <a:p>
            <a:r>
              <a:rPr lang="en-US" b="1" dirty="0">
                <a:solidFill>
                  <a:srgbClr val="C00000"/>
                </a:solidFill>
              </a:rPr>
              <a:t>Any new ideas about dialogue and dialectics? </a:t>
            </a:r>
          </a:p>
        </p:txBody>
      </p:sp>
      <p:sp>
        <p:nvSpPr>
          <p:cNvPr id="3" name="Content Placeholder 2">
            <a:extLst>
              <a:ext uri="{FF2B5EF4-FFF2-40B4-BE49-F238E27FC236}">
                <a16:creationId xmlns:a16="http://schemas.microsoft.com/office/drawing/2014/main" id="{FC43867B-57FB-A587-F173-948A44568126}"/>
              </a:ext>
            </a:extLst>
          </p:cNvPr>
          <p:cNvSpPr>
            <a:spLocks noGrp="1"/>
          </p:cNvSpPr>
          <p:nvPr>
            <p:ph sz="half" idx="1"/>
          </p:nvPr>
        </p:nvSpPr>
        <p:spPr/>
        <p:txBody>
          <a:bodyPr/>
          <a:lstStyle/>
          <a:p>
            <a:endParaRPr lang="en-US" dirty="0"/>
          </a:p>
        </p:txBody>
      </p:sp>
      <p:pic>
        <p:nvPicPr>
          <p:cNvPr id="1026" name="Picture 2" descr="Community Dialogue Series | Programs | North Shore Restorative Justice  Society">
            <a:extLst>
              <a:ext uri="{FF2B5EF4-FFF2-40B4-BE49-F238E27FC236}">
                <a16:creationId xmlns:a16="http://schemas.microsoft.com/office/drawing/2014/main" id="{832A28A5-44D7-547F-765B-62299CE9062F}"/>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932646" y="1978091"/>
            <a:ext cx="5259354" cy="41988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32078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 b="1" dirty="0">
                <a:solidFill>
                  <a:srgbClr val="C00000"/>
                </a:solidFill>
              </a:rPr>
              <a:t>Dialectics is NOT</a:t>
            </a:r>
            <a:r>
              <a:rPr lang="en" dirty="0">
                <a:solidFill>
                  <a:srgbClr val="7030A0"/>
                </a:solidFill>
              </a:rPr>
              <a:t>:</a:t>
            </a:r>
            <a:endParaRPr lang="el-GR" dirty="0">
              <a:solidFill>
                <a:srgbClr val="7030A0"/>
              </a:solidFill>
            </a:endParaRPr>
          </a:p>
        </p:txBody>
      </p:sp>
      <p:sp>
        <p:nvSpPr>
          <p:cNvPr id="7" name="Content Placeholder 6">
            <a:extLst>
              <a:ext uri="{FF2B5EF4-FFF2-40B4-BE49-F238E27FC236}">
                <a16:creationId xmlns:a16="http://schemas.microsoft.com/office/drawing/2014/main" id="{585B9F22-4944-4548-9836-92C24505E9DD}"/>
              </a:ext>
            </a:extLst>
          </p:cNvPr>
          <p:cNvSpPr>
            <a:spLocks noGrp="1"/>
          </p:cNvSpPr>
          <p:nvPr>
            <p:ph sz="half" idx="1"/>
          </p:nvPr>
        </p:nvSpPr>
        <p:spPr/>
        <p:txBody>
          <a:bodyPr>
            <a:normAutofit fontScale="77500" lnSpcReduction="20000"/>
          </a:bodyPr>
          <a:lstStyle/>
          <a:p>
            <a:endParaRPr lang="en-US"/>
          </a:p>
        </p:txBody>
      </p:sp>
      <p:sp>
        <p:nvSpPr>
          <p:cNvPr id="4" name="Θέση περιεχομένου 3"/>
          <p:cNvSpPr>
            <a:spLocks noGrp="1"/>
          </p:cNvSpPr>
          <p:nvPr>
            <p:ph sz="half" idx="2"/>
          </p:nvPr>
        </p:nvSpPr>
        <p:spPr>
          <a:xfrm>
            <a:off x="5089969" y="1621411"/>
            <a:ext cx="5487719" cy="4419952"/>
          </a:xfrm>
        </p:spPr>
        <p:txBody>
          <a:bodyPr>
            <a:normAutofit fontScale="77500" lnSpcReduction="20000"/>
          </a:bodyPr>
          <a:lstStyle/>
          <a:p>
            <a:r>
              <a:rPr lang="en" b="1" dirty="0"/>
              <a:t>Debate, </a:t>
            </a:r>
            <a:r>
              <a:rPr lang="en" dirty="0"/>
              <a:t>where opposing arguments are put forward to argue for opposing viewpoints.</a:t>
            </a:r>
          </a:p>
          <a:p>
            <a:r>
              <a:rPr lang="en" dirty="0"/>
              <a:t>Debate occurs in public meetings, academic institutions, and legislative assemblies. It is a formal type of discussion, often with a moderator and an audience, in addition to the debate participants.</a:t>
            </a:r>
          </a:p>
          <a:p>
            <a:r>
              <a:rPr lang="en" dirty="0"/>
              <a:t>Logical consistency, factual accuracy but also subjective elements and some degree of emotional appeal to the audience are elements in debating</a:t>
            </a:r>
          </a:p>
          <a:p>
            <a:r>
              <a:rPr lang="en" dirty="0"/>
              <a:t>where one side often prevails over the other party by presenting a superior "context" or framework of the issue.</a:t>
            </a:r>
          </a:p>
        </p:txBody>
      </p:sp>
      <p:pic>
        <p:nvPicPr>
          <p:cNvPr id="3" name="Picture 2" descr="A red and blue logo&#10;&#10;Description automatically generated">
            <a:extLst>
              <a:ext uri="{FF2B5EF4-FFF2-40B4-BE49-F238E27FC236}">
                <a16:creationId xmlns:a16="http://schemas.microsoft.com/office/drawing/2014/main" id="{992F67AA-B605-E864-E658-0BC2E8980D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2205" y="5499736"/>
            <a:ext cx="2687002" cy="1358264"/>
          </a:xfrm>
          <a:prstGeom prst="rect">
            <a:avLst/>
          </a:prstGeom>
        </p:spPr>
      </p:pic>
      <p:pic>
        <p:nvPicPr>
          <p:cNvPr id="1026" name="Picture 2" descr="Full Debate: Harris vs. Trump in 2024 ABC News Presidential Debate | WSJ">
            <a:extLst>
              <a:ext uri="{FF2B5EF4-FFF2-40B4-BE49-F238E27FC236}">
                <a16:creationId xmlns:a16="http://schemas.microsoft.com/office/drawing/2014/main" id="{65E22A78-0E60-19D9-1473-4F18E64739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21412"/>
            <a:ext cx="5089969" cy="4555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76719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2F75A-B775-4615-A6FE-898B74879800}"/>
              </a:ext>
            </a:extLst>
          </p:cNvPr>
          <p:cNvSpPr>
            <a:spLocks noGrp="1"/>
          </p:cNvSpPr>
          <p:nvPr>
            <p:ph type="title"/>
          </p:nvPr>
        </p:nvSpPr>
        <p:spPr/>
        <p:txBody>
          <a:bodyPr/>
          <a:lstStyle/>
          <a:p>
            <a:r>
              <a:rPr lang="en" b="1" dirty="0">
                <a:solidFill>
                  <a:srgbClr val="C00000"/>
                </a:solidFill>
                <a:latin typeface="Open Sans" panose="020B0606030504020204" pitchFamily="34" charset="0"/>
              </a:rPr>
              <a:t>Dialogue vs. Debate</a:t>
            </a:r>
            <a:endParaRPr lang="en-US" b="1" dirty="0">
              <a:solidFill>
                <a:srgbClr val="C00000"/>
              </a:solidFill>
            </a:endParaRPr>
          </a:p>
        </p:txBody>
      </p:sp>
      <p:sp>
        <p:nvSpPr>
          <p:cNvPr id="3" name="Content Placeholder 2">
            <a:extLst>
              <a:ext uri="{FF2B5EF4-FFF2-40B4-BE49-F238E27FC236}">
                <a16:creationId xmlns:a16="http://schemas.microsoft.com/office/drawing/2014/main" id="{62A8FAA1-CC7D-4698-844B-466962D70590}"/>
              </a:ext>
            </a:extLst>
          </p:cNvPr>
          <p:cNvSpPr>
            <a:spLocks noGrp="1"/>
          </p:cNvSpPr>
          <p:nvPr>
            <p:ph sz="half" idx="1"/>
          </p:nvPr>
        </p:nvSpPr>
        <p:spPr>
          <a:xfrm>
            <a:off x="838200" y="1825625"/>
            <a:ext cx="4377265" cy="4351338"/>
          </a:xfrm>
        </p:spPr>
        <p:txBody>
          <a:bodyPr>
            <a:normAutofit/>
          </a:bodyPr>
          <a:lstStyle/>
          <a:p>
            <a:pPr marL="457200" indent="-457200">
              <a:buFont typeface="+mj-lt"/>
              <a:buAutoNum type="arabicPeriod"/>
            </a:pPr>
            <a:r>
              <a:rPr lang="en" sz="2000" b="0" i="0" dirty="0">
                <a:solidFill>
                  <a:srgbClr val="33CC33"/>
                </a:solidFill>
                <a:effectLst/>
                <a:latin typeface="Open Sans" panose="020B0606030504020204" pitchFamily="34" charset="0"/>
              </a:rPr>
              <a:t>Dialogue - multiple sides working towards a shared understanding</a:t>
            </a:r>
          </a:p>
          <a:p>
            <a:pPr marL="457200" indent="-457200">
              <a:buFont typeface="+mj-lt"/>
              <a:buAutoNum type="arabicPeriod"/>
            </a:pPr>
            <a:r>
              <a:rPr lang="en" sz="2000" b="0" i="0" dirty="0">
                <a:solidFill>
                  <a:srgbClr val="33CC33"/>
                </a:solidFill>
                <a:effectLst/>
                <a:latin typeface="Open Sans" panose="020B0606030504020204" pitchFamily="34" charset="0"/>
              </a:rPr>
              <a:t>Dialog - listens to find common understanding</a:t>
            </a:r>
          </a:p>
          <a:p>
            <a:pPr marL="457200" indent="-457200">
              <a:buFont typeface="+mj-lt"/>
              <a:buAutoNum type="arabicPeriod"/>
            </a:pPr>
            <a:r>
              <a:rPr lang="en" sz="2000" b="0" i="0" dirty="0">
                <a:solidFill>
                  <a:srgbClr val="33CC33"/>
                </a:solidFill>
                <a:effectLst/>
                <a:latin typeface="Open Sans" panose="020B0606030504020204" pitchFamily="34" charset="0"/>
              </a:rPr>
              <a:t>Dialog - enlarges and potentially changes a participants point of view</a:t>
            </a:r>
          </a:p>
          <a:p>
            <a:pPr marL="457200" indent="-457200">
              <a:buFont typeface="+mj-lt"/>
              <a:buAutoNum type="arabicPeriod"/>
            </a:pPr>
            <a:r>
              <a:rPr lang="en" sz="2000" b="0" i="0" dirty="0">
                <a:solidFill>
                  <a:srgbClr val="33CC33"/>
                </a:solidFill>
                <a:effectLst/>
                <a:latin typeface="Open Sans" panose="020B0606030504020204" pitchFamily="34" charset="0"/>
              </a:rPr>
              <a:t>Dialog – One searches for strengths in all views</a:t>
            </a:r>
          </a:p>
          <a:p>
            <a:pPr marL="457200" indent="-457200">
              <a:buFont typeface="+mj-lt"/>
              <a:buAutoNum type="arabicPeriod"/>
            </a:pPr>
            <a:r>
              <a:rPr lang="en" sz="2000" b="0" i="0" dirty="0">
                <a:solidFill>
                  <a:srgbClr val="33CC33"/>
                </a:solidFill>
                <a:effectLst/>
                <a:latin typeface="Open Sans" panose="020B0606030504020204" pitchFamily="34" charset="0"/>
              </a:rPr>
              <a:t>Dialog – remains open-ended</a:t>
            </a:r>
            <a:endParaRPr lang="en-US" sz="2000" dirty="0">
              <a:solidFill>
                <a:srgbClr val="33CC33"/>
              </a:solidFill>
            </a:endParaRPr>
          </a:p>
        </p:txBody>
      </p:sp>
      <p:sp>
        <p:nvSpPr>
          <p:cNvPr id="4" name="Content Placeholder 3">
            <a:extLst>
              <a:ext uri="{FF2B5EF4-FFF2-40B4-BE49-F238E27FC236}">
                <a16:creationId xmlns:a16="http://schemas.microsoft.com/office/drawing/2014/main" id="{5DD56C88-78BD-43F9-BE04-793FAD9DA691}"/>
              </a:ext>
            </a:extLst>
          </p:cNvPr>
          <p:cNvSpPr>
            <a:spLocks noGrp="1"/>
          </p:cNvSpPr>
          <p:nvPr>
            <p:ph sz="half" idx="2"/>
          </p:nvPr>
        </p:nvSpPr>
        <p:spPr>
          <a:xfrm>
            <a:off x="5018810" y="1825625"/>
            <a:ext cx="4134616" cy="4215738"/>
          </a:xfrm>
        </p:spPr>
        <p:txBody>
          <a:bodyPr>
            <a:normAutofit/>
          </a:bodyPr>
          <a:lstStyle/>
          <a:p>
            <a:pPr marL="457200" indent="-457200">
              <a:buFont typeface="+mj-lt"/>
              <a:buAutoNum type="arabicPeriod"/>
            </a:pPr>
            <a:r>
              <a:rPr lang="en" sz="2000" dirty="0">
                <a:solidFill>
                  <a:srgbClr val="7030A0"/>
                </a:solidFill>
                <a:latin typeface="Open Sans" panose="020B0606030504020204" pitchFamily="34" charset="0"/>
              </a:rPr>
              <a:t>Debate - two sides trying to prove each other wrong</a:t>
            </a:r>
          </a:p>
          <a:p>
            <a:pPr marL="457200" indent="-457200">
              <a:buFont typeface="+mj-lt"/>
              <a:buAutoNum type="arabicPeriod"/>
            </a:pPr>
            <a:endParaRPr lang="en-US" sz="2000" dirty="0">
              <a:solidFill>
                <a:srgbClr val="7030A0"/>
              </a:solidFill>
              <a:latin typeface="Open Sans" panose="020B0606030504020204" pitchFamily="34" charset="0"/>
            </a:endParaRPr>
          </a:p>
          <a:p>
            <a:pPr marL="457200" indent="-457200">
              <a:buFont typeface="+mj-lt"/>
              <a:buAutoNum type="arabicPeriod"/>
            </a:pPr>
            <a:r>
              <a:rPr lang="en" sz="2000" dirty="0">
                <a:solidFill>
                  <a:srgbClr val="7030A0"/>
                </a:solidFill>
                <a:latin typeface="Open Sans" panose="020B0606030504020204" pitchFamily="34" charset="0"/>
              </a:rPr>
              <a:t>Debate - listens to find flaws</a:t>
            </a:r>
          </a:p>
          <a:p>
            <a:pPr marL="457200" indent="-457200">
              <a:buFont typeface="+mj-lt"/>
              <a:buAutoNum type="arabicPeriod"/>
            </a:pPr>
            <a:r>
              <a:rPr lang="en" sz="2000" dirty="0">
                <a:solidFill>
                  <a:srgbClr val="7030A0"/>
                </a:solidFill>
                <a:latin typeface="Open Sans" panose="020B0606030504020204" pitchFamily="34" charset="0"/>
              </a:rPr>
              <a:t>Debate - reaffirms a pre-held point of view</a:t>
            </a:r>
          </a:p>
          <a:p>
            <a:pPr marL="457200" indent="-457200">
              <a:buFont typeface="+mj-lt"/>
              <a:buAutoNum type="arabicPeriod"/>
            </a:pPr>
            <a:endParaRPr lang="en-US" sz="2000" dirty="0">
              <a:solidFill>
                <a:srgbClr val="7030A0"/>
              </a:solidFill>
              <a:latin typeface="Open Sans" panose="020B0606030504020204" pitchFamily="34" charset="0"/>
            </a:endParaRPr>
          </a:p>
          <a:p>
            <a:pPr marL="457200" indent="-457200">
              <a:buFont typeface="+mj-lt"/>
              <a:buAutoNum type="arabicPeriod"/>
            </a:pPr>
            <a:r>
              <a:rPr lang="en" sz="2000" dirty="0">
                <a:solidFill>
                  <a:srgbClr val="7030A0"/>
                </a:solidFill>
                <a:latin typeface="Open Sans" panose="020B0606030504020204" pitchFamily="34" charset="0"/>
              </a:rPr>
              <a:t>Debate – one searches for weaknesses in others' views</a:t>
            </a:r>
          </a:p>
          <a:p>
            <a:pPr marL="457200" indent="-457200">
              <a:buFont typeface="+mj-lt"/>
              <a:buAutoNum type="arabicPeriod"/>
            </a:pPr>
            <a:r>
              <a:rPr lang="en" sz="2000" dirty="0">
                <a:solidFill>
                  <a:srgbClr val="7030A0"/>
                </a:solidFill>
                <a:latin typeface="Open Sans" panose="020B0606030504020204" pitchFamily="34" charset="0"/>
              </a:rPr>
              <a:t>Debate – demands a conclusion</a:t>
            </a:r>
            <a:endParaRPr lang="en-US" sz="2000" dirty="0">
              <a:solidFill>
                <a:srgbClr val="7030A0"/>
              </a:solidFill>
            </a:endParaRPr>
          </a:p>
        </p:txBody>
      </p:sp>
      <p:pic>
        <p:nvPicPr>
          <p:cNvPr id="21506" name="Picture 2" descr="Civil Discourse: How to debate a populist">
            <a:extLst>
              <a:ext uri="{FF2B5EF4-FFF2-40B4-BE49-F238E27FC236}">
                <a16:creationId xmlns:a16="http://schemas.microsoft.com/office/drawing/2014/main" id="{B314D87A-3896-4AD2-BF6C-F217A9FB47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53426" y="2160589"/>
            <a:ext cx="3038573" cy="36651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red and blue logo&#10;&#10;Description automatically generated">
            <a:extLst>
              <a:ext uri="{FF2B5EF4-FFF2-40B4-BE49-F238E27FC236}">
                <a16:creationId xmlns:a16="http://schemas.microsoft.com/office/drawing/2014/main" id="{F07E607D-4847-662C-AE6A-6E4E87AEA0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563" y="5558756"/>
            <a:ext cx="2687002" cy="1358264"/>
          </a:xfrm>
          <a:prstGeom prst="rect">
            <a:avLst/>
          </a:prstGeom>
        </p:spPr>
      </p:pic>
    </p:spTree>
    <p:extLst>
      <p:ext uri="{BB962C8B-B14F-4D97-AF65-F5344CB8AC3E}">
        <p14:creationId xmlns:p14="http://schemas.microsoft.com/office/powerpoint/2010/main" val="110605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 b="1" dirty="0">
                <a:solidFill>
                  <a:srgbClr val="C00000"/>
                </a:solidFill>
              </a:rPr>
              <a:t>Dialectics is NOT</a:t>
            </a:r>
            <a:r>
              <a:rPr lang="en" dirty="0">
                <a:solidFill>
                  <a:srgbClr val="7030A0"/>
                </a:solidFill>
              </a:rPr>
              <a:t>:</a:t>
            </a:r>
            <a:endParaRPr lang="el-GR" dirty="0">
              <a:solidFill>
                <a:srgbClr val="7030A0"/>
              </a:solidFill>
            </a:endParaRPr>
          </a:p>
        </p:txBody>
      </p:sp>
      <p:sp>
        <p:nvSpPr>
          <p:cNvPr id="4" name="Θέση περιεχομένου 3"/>
          <p:cNvSpPr>
            <a:spLocks noGrp="1"/>
          </p:cNvSpPr>
          <p:nvPr>
            <p:ph sz="half" idx="2"/>
          </p:nvPr>
        </p:nvSpPr>
        <p:spPr>
          <a:xfrm>
            <a:off x="5830350" y="1388533"/>
            <a:ext cx="4672668" cy="4788430"/>
          </a:xfrm>
        </p:spPr>
        <p:txBody>
          <a:bodyPr>
            <a:normAutofit fontScale="77500" lnSpcReduction="20000"/>
          </a:bodyPr>
          <a:lstStyle/>
          <a:p>
            <a:r>
              <a:rPr lang="en" b="1" dirty="0"/>
              <a:t>Rhetoric. </a:t>
            </a:r>
            <a:r>
              <a:rPr lang="en" dirty="0"/>
              <a:t>This is characterized by monologue, the person does not express his own beliefs and the truth of the speaker, and it is not in line with the speaker's actual life.</a:t>
            </a:r>
          </a:p>
          <a:p>
            <a:r>
              <a:rPr lang="en" dirty="0"/>
              <a:t>Moreover, rhetoric addresses an audience and not a subject that is in dialogue.</a:t>
            </a:r>
          </a:p>
          <a:p>
            <a:r>
              <a:rPr lang="en" dirty="0"/>
              <a:t>Rhetoric uses cheating techniques (lie, flattery, emotional dependence, rhetorical forms) to dominate and to direct the mind and the actions of the listeners, to convince and persuade.</a:t>
            </a:r>
          </a:p>
          <a:p>
            <a:r>
              <a:rPr lang="en" dirty="0"/>
              <a:t>"it offers belief with no knowledge, and does not teach on right and wrong" </a:t>
            </a:r>
            <a:r>
              <a:rPr lang="en" sz="1600" dirty="0"/>
              <a:t>(Plato, Gorgias461 e,487a-e).</a:t>
            </a:r>
          </a:p>
          <a:p>
            <a:endParaRPr lang="el-GR" dirty="0"/>
          </a:p>
        </p:txBody>
      </p:sp>
      <p:pic>
        <p:nvPicPr>
          <p:cNvPr id="3" name="Picture 2" descr="A red and blue logo&#10;&#10;Description automatically generated">
            <a:extLst>
              <a:ext uri="{FF2B5EF4-FFF2-40B4-BE49-F238E27FC236}">
                <a16:creationId xmlns:a16="http://schemas.microsoft.com/office/drawing/2014/main" id="{453D2CD5-F3FB-8889-AE53-3BCCEFDD81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328" y="5499736"/>
            <a:ext cx="2687002" cy="1358264"/>
          </a:xfrm>
          <a:prstGeom prst="rect">
            <a:avLst/>
          </a:prstGeom>
        </p:spPr>
      </p:pic>
      <p:sp>
        <p:nvSpPr>
          <p:cNvPr id="7" name="Content Placeholder 6">
            <a:extLst>
              <a:ext uri="{FF2B5EF4-FFF2-40B4-BE49-F238E27FC236}">
                <a16:creationId xmlns:a16="http://schemas.microsoft.com/office/drawing/2014/main" id="{1A446637-6374-C7BF-90AB-E2AE1C59FDCE}"/>
              </a:ext>
            </a:extLst>
          </p:cNvPr>
          <p:cNvSpPr>
            <a:spLocks noGrp="1"/>
          </p:cNvSpPr>
          <p:nvPr>
            <p:ph sz="half" idx="1"/>
          </p:nvPr>
        </p:nvSpPr>
        <p:spPr/>
        <p:txBody>
          <a:bodyPr/>
          <a:lstStyle/>
          <a:p>
            <a:endParaRPr lang="en-US"/>
          </a:p>
        </p:txBody>
      </p:sp>
      <p:pic>
        <p:nvPicPr>
          <p:cNvPr id="2050" name="Picture 2" descr="Defining &quot;Rhetoric&quot; - MODULE A: EXPERIENCE THROUGH LANGUAGE">
            <a:extLst>
              <a:ext uri="{FF2B5EF4-FFF2-40B4-BE49-F238E27FC236}">
                <a16:creationId xmlns:a16="http://schemas.microsoft.com/office/drawing/2014/main" id="{3D5AF35B-6A4F-5FA0-AFB3-025D95AFBF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511558"/>
            <a:ext cx="4890796" cy="43513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5650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 b="1" dirty="0">
                <a:solidFill>
                  <a:srgbClr val="C00000"/>
                </a:solidFill>
              </a:rPr>
              <a:t>Dialectics is NOT</a:t>
            </a:r>
            <a:r>
              <a:rPr lang="en" dirty="0">
                <a:solidFill>
                  <a:srgbClr val="7030A0"/>
                </a:solidFill>
              </a:rPr>
              <a:t>:</a:t>
            </a:r>
            <a:endParaRPr lang="el-GR" dirty="0">
              <a:solidFill>
                <a:srgbClr val="7030A0"/>
              </a:solidFill>
            </a:endParaRPr>
          </a:p>
        </p:txBody>
      </p:sp>
      <p:sp>
        <p:nvSpPr>
          <p:cNvPr id="4" name="Θέση περιεχομένου 3"/>
          <p:cNvSpPr>
            <a:spLocks noGrp="1"/>
          </p:cNvSpPr>
          <p:nvPr>
            <p:ph sz="half" idx="2"/>
          </p:nvPr>
        </p:nvSpPr>
        <p:spPr>
          <a:xfrm>
            <a:off x="6208892" y="1072444"/>
            <a:ext cx="4443396" cy="5535747"/>
          </a:xfrm>
        </p:spPr>
        <p:txBody>
          <a:bodyPr>
            <a:noAutofit/>
          </a:bodyPr>
          <a:lstStyle/>
          <a:p>
            <a:r>
              <a:rPr lang="en" sz="2400" b="1" dirty="0"/>
              <a:t>A </a:t>
            </a:r>
            <a:r>
              <a:rPr lang="en" sz="2400" dirty="0"/>
              <a:t>didactic </a:t>
            </a:r>
            <a:r>
              <a:rPr lang="en" sz="2400" dirty="0" err="1"/>
              <a:t>method</a:t>
            </a:r>
            <a:r>
              <a:rPr lang="en" sz="2400" dirty="0"/>
              <a:t> </a:t>
            </a:r>
            <a:r>
              <a:rPr lang="en" sz="2400" dirty="0" err="1"/>
              <a:t>didáskein </a:t>
            </a:r>
            <a:r>
              <a:rPr lang="en" sz="2400" dirty="0"/>
              <a:t>, "to teach") , wherein one side of the conversation teaches the other</a:t>
            </a:r>
          </a:p>
          <a:p>
            <a:r>
              <a:rPr lang="en" sz="2400" dirty="0"/>
              <a:t>that follows a consistent scientific approach or educational style to present information to students</a:t>
            </a:r>
          </a:p>
          <a:p>
            <a:r>
              <a:rPr lang="en" sz="2400" dirty="0"/>
              <a:t>This theory might be contrasted also with </a:t>
            </a:r>
            <a:r>
              <a:rPr lang="en" sz="2400" b="1" dirty="0"/>
              <a:t>open/experiential learning </a:t>
            </a:r>
            <a:r>
              <a:rPr lang="en" sz="2400" dirty="0"/>
              <a:t>, in which people can learn by themselves, in an unstructured manner, on topics of interest.</a:t>
            </a:r>
            <a:endParaRPr lang="el-GR" sz="2400" dirty="0"/>
          </a:p>
        </p:txBody>
      </p:sp>
      <p:pic>
        <p:nvPicPr>
          <p:cNvPr id="3" name="Picture 2" descr="A red and blue logo&#10;&#10;Description automatically generated">
            <a:extLst>
              <a:ext uri="{FF2B5EF4-FFF2-40B4-BE49-F238E27FC236}">
                <a16:creationId xmlns:a16="http://schemas.microsoft.com/office/drawing/2014/main" id="{6653429A-C0FE-1452-E790-F87A2F38CD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2205" y="5499736"/>
            <a:ext cx="2687002" cy="1358264"/>
          </a:xfrm>
          <a:prstGeom prst="rect">
            <a:avLst/>
          </a:prstGeom>
        </p:spPr>
      </p:pic>
      <p:pic>
        <p:nvPicPr>
          <p:cNvPr id="3074" name="Picture 2" descr="Authoritarian parent Cut Out Stock Images &amp; Pictures - Alamy">
            <a:extLst>
              <a:ext uri="{FF2B5EF4-FFF2-40B4-BE49-F238E27FC236}">
                <a16:creationId xmlns:a16="http://schemas.microsoft.com/office/drawing/2014/main" id="{476AE70B-436F-CAB3-9CAE-2E7EC7A5CA32}"/>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838200" y="1604865"/>
            <a:ext cx="5181600" cy="4338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17065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 b="1" dirty="0">
                <a:solidFill>
                  <a:srgbClr val="C00000"/>
                </a:solidFill>
              </a:rPr>
              <a:t>The </a:t>
            </a:r>
            <a:br>
              <a:rPr lang="en-US" b="1" dirty="0">
                <a:solidFill>
                  <a:srgbClr val="C00000"/>
                </a:solidFill>
              </a:rPr>
            </a:br>
            <a:r>
              <a:rPr lang="en" b="1" dirty="0">
                <a:solidFill>
                  <a:srgbClr val="C00000"/>
                </a:solidFill>
              </a:rPr>
              <a:t>dialectical method</a:t>
            </a:r>
            <a:endParaRPr lang="el-GR" b="1" dirty="0">
              <a:solidFill>
                <a:srgbClr val="C00000"/>
              </a:solidFill>
            </a:endParaRPr>
          </a:p>
        </p:txBody>
      </p:sp>
      <p:sp>
        <p:nvSpPr>
          <p:cNvPr id="3" name="Θέση περιεχομένου 2"/>
          <p:cNvSpPr>
            <a:spLocks noGrp="1"/>
          </p:cNvSpPr>
          <p:nvPr>
            <p:ph sz="half" idx="1"/>
          </p:nvPr>
        </p:nvSpPr>
        <p:spPr>
          <a:xfrm>
            <a:off x="838200" y="1524000"/>
            <a:ext cx="5181600" cy="4652963"/>
          </a:xfrm>
        </p:spPr>
        <p:txBody>
          <a:bodyPr>
            <a:normAutofit fontScale="70000" lnSpcReduction="20000"/>
          </a:bodyPr>
          <a:lstStyle/>
          <a:p>
            <a:endParaRPr lang="en-US" b="1" dirty="0"/>
          </a:p>
          <a:p>
            <a:r>
              <a:rPr lang="en" b="1" dirty="0"/>
              <a:t>Dialectic </a:t>
            </a:r>
            <a:r>
              <a:rPr lang="en" dirty="0"/>
              <a:t>or </a:t>
            </a:r>
            <a:r>
              <a:rPr lang="en" b="1" dirty="0"/>
              <a:t>dialectics </a:t>
            </a:r>
            <a:r>
              <a:rPr lang="en" dirty="0"/>
              <a:t>(Greek: </a:t>
            </a:r>
            <a:r>
              <a:rPr lang="en" b="1" dirty="0" err="1"/>
              <a:t>δι </a:t>
            </a:r>
            <a:r>
              <a:rPr lang="en" b="1" dirty="0"/>
              <a:t>αλεκτική </a:t>
            </a:r>
            <a:r>
              <a:rPr lang="en" dirty="0"/>
              <a:t>, </a:t>
            </a:r>
            <a:r>
              <a:rPr lang="en" b="1" dirty="0"/>
              <a:t>dialektikḗ </a:t>
            </a:r>
            <a:r>
              <a:rPr lang="en" dirty="0"/>
              <a:t>), also known as the </a:t>
            </a:r>
            <a:r>
              <a:rPr lang="en" b="1" dirty="0"/>
              <a:t>dialectical method </a:t>
            </a:r>
            <a:r>
              <a:rPr lang="en" dirty="0"/>
              <a:t>, is a discourse between two or more people holding different points of view about a subject, but wishing to establish </a:t>
            </a:r>
            <a:r>
              <a:rPr lang="en" b="1" dirty="0"/>
              <a:t>the truth </a:t>
            </a:r>
            <a:r>
              <a:rPr lang="en" dirty="0"/>
              <a:t>through reasoned arguments.</a:t>
            </a:r>
          </a:p>
          <a:p>
            <a:r>
              <a:rPr lang="en" dirty="0" err="1"/>
              <a:t>dia </a:t>
            </a:r>
            <a:r>
              <a:rPr lang="en" dirty="0"/>
              <a:t>-/ dia -: inter, between, among</a:t>
            </a:r>
          </a:p>
          <a:p>
            <a:endParaRPr lang="en-US" dirty="0"/>
          </a:p>
          <a:p>
            <a:r>
              <a:rPr lang="en" b="0" i="0" dirty="0">
                <a:solidFill>
                  <a:srgbClr val="444444"/>
                </a:solidFill>
                <a:effectLst/>
                <a:latin typeface="Open Sans" panose="020B0606030504020204" pitchFamily="34" charset="0"/>
              </a:rPr>
              <a:t>Socrates: Classical Greek philosopher who developed a “Theory of Knowledge”.</a:t>
            </a:r>
          </a:p>
          <a:p>
            <a:r>
              <a:rPr lang="en" b="0" i="0" dirty="0">
                <a:solidFill>
                  <a:srgbClr val="444444"/>
                </a:solidFill>
                <a:effectLst/>
                <a:latin typeface="Open Sans" panose="020B0606030504020204" pitchFamily="34" charset="0"/>
              </a:rPr>
              <a:t>Based on a form of inquiry and discussion between individuals, based on asking and answering </a:t>
            </a:r>
            <a:r>
              <a:rPr lang="en" b="1" i="0" dirty="0">
                <a:solidFill>
                  <a:srgbClr val="33CC33"/>
                </a:solidFill>
                <a:effectLst/>
                <a:latin typeface="Open Sans" panose="020B0606030504020204" pitchFamily="34" charset="0"/>
              </a:rPr>
              <a:t>questions </a:t>
            </a:r>
            <a:r>
              <a:rPr lang="en" b="0" i="0" dirty="0">
                <a:solidFill>
                  <a:srgbClr val="444444"/>
                </a:solidFill>
                <a:effectLst/>
                <a:latin typeface="Open Sans" panose="020B0606030504020204" pitchFamily="34" charset="0"/>
              </a:rPr>
              <a:t>to stimulate </a:t>
            </a:r>
            <a:r>
              <a:rPr lang="en" b="1" i="0" dirty="0">
                <a:solidFill>
                  <a:srgbClr val="33CC33"/>
                </a:solidFill>
                <a:effectLst/>
                <a:latin typeface="Open Sans" panose="020B0606030504020204" pitchFamily="34" charset="0"/>
              </a:rPr>
              <a:t>critical thinking.</a:t>
            </a:r>
            <a:r>
              <a:rPr lang="en" b="1" dirty="0">
                <a:solidFill>
                  <a:srgbClr val="33CC33"/>
                </a:solidFill>
              </a:rPr>
              <a:t> </a:t>
            </a:r>
            <a:endParaRPr lang="el-GR" b="1" dirty="0">
              <a:solidFill>
                <a:srgbClr val="33CC33"/>
              </a:solidFill>
            </a:endParaRPr>
          </a:p>
        </p:txBody>
      </p:sp>
      <p:pic>
        <p:nvPicPr>
          <p:cNvPr id="7" name="Θέση περιεχομένου 6"/>
          <p:cNvPicPr>
            <a:picLocks noGrp="1" noChangeAspect="1"/>
          </p:cNvPicPr>
          <p:nvPr>
            <p:ph sz="half" idx="2"/>
          </p:nvPr>
        </p:nvPicPr>
        <p:blipFill>
          <a:blip r:embed="rId2"/>
          <a:stretch>
            <a:fillRect/>
          </a:stretch>
        </p:blipFill>
        <p:spPr>
          <a:xfrm>
            <a:off x="6172200" y="1270000"/>
            <a:ext cx="5181600" cy="4727543"/>
          </a:xfrm>
          <a:prstGeom prst="rect">
            <a:avLst/>
          </a:prstGeom>
        </p:spPr>
      </p:pic>
      <p:pic>
        <p:nvPicPr>
          <p:cNvPr id="4" name="Picture 3" descr="A red and blue logo&#10;&#10;Description automatically generated">
            <a:extLst>
              <a:ext uri="{FF2B5EF4-FFF2-40B4-BE49-F238E27FC236}">
                <a16:creationId xmlns:a16="http://schemas.microsoft.com/office/drawing/2014/main" id="{D999E930-371C-6D2F-60DA-7BC6D8D55F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2205" y="5588000"/>
            <a:ext cx="2687002" cy="1270000"/>
          </a:xfrm>
          <a:prstGeom prst="rect">
            <a:avLst/>
          </a:prstGeom>
        </p:spPr>
      </p:pic>
    </p:spTree>
    <p:extLst>
      <p:ext uri="{BB962C8B-B14F-4D97-AF65-F5344CB8AC3E}">
        <p14:creationId xmlns:p14="http://schemas.microsoft.com/office/powerpoint/2010/main" val="427761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79534-F9C6-4453-AABB-F260FC002C58}"/>
              </a:ext>
            </a:extLst>
          </p:cNvPr>
          <p:cNvSpPr>
            <a:spLocks noGrp="1"/>
          </p:cNvSpPr>
          <p:nvPr>
            <p:ph type="title"/>
          </p:nvPr>
        </p:nvSpPr>
        <p:spPr>
          <a:xfrm>
            <a:off x="838200" y="339366"/>
            <a:ext cx="4271128" cy="961534"/>
          </a:xfrm>
        </p:spPr>
        <p:txBody>
          <a:bodyPr>
            <a:normAutofit fontScale="90000"/>
          </a:bodyPr>
          <a:lstStyle/>
          <a:p>
            <a:r>
              <a:rPr lang="en" b="1"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The EAR concept</a:t>
            </a:r>
            <a:br>
              <a:rPr lang="en-US" b="1" dirty="0">
                <a:solidFill>
                  <a:srgbClr val="00B0F0"/>
                </a:solidFill>
                <a:effectLst/>
                <a:latin typeface="Calibri" panose="020F0502020204030204" pitchFamily="34" charset="0"/>
                <a:ea typeface="Calibri" panose="020F0502020204030204" pitchFamily="34" charset="0"/>
                <a:cs typeface="Calibri" panose="020F0502020204030204" pitchFamily="34" charset="0"/>
              </a:rPr>
            </a:br>
            <a:endParaRPr lang="en-US" dirty="0"/>
          </a:p>
        </p:txBody>
      </p:sp>
      <p:pic>
        <p:nvPicPr>
          <p:cNvPr id="6" name="Θέση περιεχομένου 4">
            <a:extLst>
              <a:ext uri="{FF2B5EF4-FFF2-40B4-BE49-F238E27FC236}">
                <a16:creationId xmlns:a16="http://schemas.microsoft.com/office/drawing/2014/main" id="{FB8EAF55-3444-4D01-B95D-411F726A9AE9}"/>
              </a:ext>
            </a:extLst>
          </p:cNvPr>
          <p:cNvPicPr>
            <a:picLocks noGrp="1" noChangeAspect="1"/>
          </p:cNvPicPr>
          <p:nvPr>
            <p:ph sz="half" idx="1"/>
          </p:nvPr>
        </p:nvPicPr>
        <p:blipFill>
          <a:blip r:embed="rId3"/>
          <a:stretch>
            <a:fillRect/>
          </a:stretch>
        </p:blipFill>
        <p:spPr>
          <a:xfrm>
            <a:off x="838200" y="2799376"/>
            <a:ext cx="5181600" cy="2403835"/>
          </a:xfrm>
          <a:prstGeom prst="rect">
            <a:avLst/>
          </a:prstGeom>
        </p:spPr>
      </p:pic>
      <p:pic>
        <p:nvPicPr>
          <p:cNvPr id="2050" name="Picture 2">
            <a:extLst>
              <a:ext uri="{FF2B5EF4-FFF2-40B4-BE49-F238E27FC236}">
                <a16:creationId xmlns:a16="http://schemas.microsoft.com/office/drawing/2014/main" id="{36C77043-7D7F-4488-BF11-7BE88F2240E1}"/>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6024282" y="1013103"/>
            <a:ext cx="3587685" cy="239179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8AE2618F-4299-41E4-A150-F0F2EEC243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9498" y="983840"/>
            <a:ext cx="3596654" cy="2397769"/>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ECDFC997-B3B4-42AE-99DD-5FAF7CF3C38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3190" y="3375881"/>
            <a:ext cx="3515967" cy="23439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red and blue logo&#10;&#10;Description automatically generated">
            <a:extLst>
              <a:ext uri="{FF2B5EF4-FFF2-40B4-BE49-F238E27FC236}">
                <a16:creationId xmlns:a16="http://schemas.microsoft.com/office/drawing/2014/main" id="{E9F6B184-FA28-EDE1-F14A-1CCC079C8CB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62205" y="5499736"/>
            <a:ext cx="2687002" cy="1358264"/>
          </a:xfrm>
          <a:prstGeom prst="rect">
            <a:avLst/>
          </a:prstGeom>
        </p:spPr>
      </p:pic>
    </p:spTree>
    <p:extLst>
      <p:ext uri="{BB962C8B-B14F-4D97-AF65-F5344CB8AC3E}">
        <p14:creationId xmlns:p14="http://schemas.microsoft.com/office/powerpoint/2010/main" val="150974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 b="1" dirty="0">
                <a:solidFill>
                  <a:srgbClr val="C00000"/>
                </a:solidFill>
              </a:rPr>
              <a:t>PARRHESIA related to </a:t>
            </a:r>
            <a:r>
              <a:rPr lang="en-US" b="1" dirty="0">
                <a:solidFill>
                  <a:srgbClr val="C00000"/>
                </a:solidFill>
                <a:latin typeface="+mn-lt"/>
              </a:rPr>
              <a:t>D</a:t>
            </a:r>
            <a:r>
              <a:rPr lang="en" b="1" dirty="0">
                <a:solidFill>
                  <a:srgbClr val="C00000"/>
                </a:solidFill>
                <a:latin typeface="+mn-lt"/>
              </a:rPr>
              <a:t>ialogue</a:t>
            </a:r>
            <a:endParaRPr lang="el-GR" b="1" dirty="0">
              <a:solidFill>
                <a:srgbClr val="C00000"/>
              </a:solidFill>
              <a:latin typeface="+mn-lt"/>
            </a:endParaRPr>
          </a:p>
        </p:txBody>
      </p:sp>
      <p:sp>
        <p:nvSpPr>
          <p:cNvPr id="3" name="Θέση περιεχομένου 2"/>
          <p:cNvSpPr>
            <a:spLocks noGrp="1"/>
          </p:cNvSpPr>
          <p:nvPr>
            <p:ph sz="half" idx="1"/>
          </p:nvPr>
        </p:nvSpPr>
        <p:spPr>
          <a:xfrm>
            <a:off x="838200" y="2196445"/>
            <a:ext cx="5181600" cy="3980518"/>
          </a:xfrm>
        </p:spPr>
        <p:txBody>
          <a:bodyPr>
            <a:normAutofit/>
          </a:bodyPr>
          <a:lstStyle/>
          <a:p>
            <a:r>
              <a:rPr lang="en" sz="2000" b="1" dirty="0"/>
              <a:t>Dialogue </a:t>
            </a:r>
            <a:r>
              <a:rPr lang="en" sz="2000" dirty="0"/>
              <a:t>=I speak freely with/ to someone about something/ someone (Plato, Gorgias.491, Lachesis.178A, Charmidis.151A)</a:t>
            </a:r>
            <a:endParaRPr lang="en-US" sz="2000" dirty="0"/>
          </a:p>
          <a:p>
            <a:r>
              <a:rPr lang="en" sz="2000" dirty="0"/>
              <a:t> Through </a:t>
            </a:r>
            <a:r>
              <a:rPr lang="en" sz="2000" b="1" dirty="0" err="1"/>
              <a:t>parrhesia </a:t>
            </a:r>
            <a:r>
              <a:rPr lang="en" sz="2000" dirty="0"/>
              <a:t>( parrhesia&lt;pan +verb: I speak, I express everything ) = </a:t>
            </a:r>
            <a:r>
              <a:rPr lang="en" sz="2000" b="1" dirty="0">
                <a:solidFill>
                  <a:srgbClr val="FF0000"/>
                </a:solidFill>
              </a:rPr>
              <a:t>free </a:t>
            </a:r>
            <a:r>
              <a:rPr lang="en" sz="2000" dirty="0"/>
              <a:t>expression of opinion, courage and clear expression of thoughts</a:t>
            </a:r>
            <a:endParaRPr lang="el-GR" sz="2000" dirty="0"/>
          </a:p>
        </p:txBody>
      </p:sp>
      <p:sp>
        <p:nvSpPr>
          <p:cNvPr id="7" name="Content Placeholder 6">
            <a:extLst>
              <a:ext uri="{FF2B5EF4-FFF2-40B4-BE49-F238E27FC236}">
                <a16:creationId xmlns:a16="http://schemas.microsoft.com/office/drawing/2014/main" id="{F2379591-B69F-4A99-8FCC-8F1449663C87}"/>
              </a:ext>
            </a:extLst>
          </p:cNvPr>
          <p:cNvSpPr>
            <a:spLocks noGrp="1"/>
          </p:cNvSpPr>
          <p:nvPr>
            <p:ph sz="half" idx="2"/>
          </p:nvPr>
        </p:nvSpPr>
        <p:spPr>
          <a:xfrm>
            <a:off x="6019800" y="2160589"/>
            <a:ext cx="3254204" cy="3880773"/>
          </a:xfrm>
        </p:spPr>
        <p:txBody>
          <a:bodyPr/>
          <a:lstStyle/>
          <a:p>
            <a:endParaRPr lang="en-US" dirty="0"/>
          </a:p>
        </p:txBody>
      </p:sp>
      <p:pic>
        <p:nvPicPr>
          <p:cNvPr id="15362" name="Picture 2" descr="Ο Διογένης και οι φακές. Μια διδακτική ιστορία..">
            <a:extLst>
              <a:ext uri="{FF2B5EF4-FFF2-40B4-BE49-F238E27FC236}">
                <a16:creationId xmlns:a16="http://schemas.microsoft.com/office/drawing/2014/main" id="{4E6C5901-1BD1-453A-BE75-1F23E68C10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1463903"/>
            <a:ext cx="5634726" cy="464466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red and blue logo&#10;&#10;Description automatically generated">
            <a:extLst>
              <a:ext uri="{FF2B5EF4-FFF2-40B4-BE49-F238E27FC236}">
                <a16:creationId xmlns:a16="http://schemas.microsoft.com/office/drawing/2014/main" id="{6E923F9C-DBD2-1A62-6496-A139979AC7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497831"/>
            <a:ext cx="2687002" cy="1358264"/>
          </a:xfrm>
          <a:prstGeom prst="rect">
            <a:avLst/>
          </a:prstGeom>
        </p:spPr>
      </p:pic>
    </p:spTree>
    <p:extLst>
      <p:ext uri="{BB962C8B-B14F-4D97-AF65-F5344CB8AC3E}">
        <p14:creationId xmlns:p14="http://schemas.microsoft.com/office/powerpoint/2010/main" val="14376549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D5E17-59B8-497A-A00B-E161D7D2E115}"/>
              </a:ext>
            </a:extLst>
          </p:cNvPr>
          <p:cNvSpPr>
            <a:spLocks noGrp="1"/>
          </p:cNvSpPr>
          <p:nvPr>
            <p:ph type="title"/>
          </p:nvPr>
        </p:nvSpPr>
        <p:spPr>
          <a:xfrm>
            <a:off x="838200" y="365125"/>
            <a:ext cx="8183252" cy="735887"/>
          </a:xfrm>
        </p:spPr>
        <p:txBody>
          <a:bodyPr>
            <a:normAutofit/>
          </a:bodyPr>
          <a:lstStyle/>
          <a:p>
            <a:r>
              <a:rPr lang="en" b="1" dirty="0">
                <a:solidFill>
                  <a:srgbClr val="C00000"/>
                </a:solidFill>
              </a:rPr>
              <a:t>Dialectical Method techniques</a:t>
            </a:r>
          </a:p>
        </p:txBody>
      </p:sp>
      <p:sp>
        <p:nvSpPr>
          <p:cNvPr id="3" name="Content Placeholder 2">
            <a:extLst>
              <a:ext uri="{FF2B5EF4-FFF2-40B4-BE49-F238E27FC236}">
                <a16:creationId xmlns:a16="http://schemas.microsoft.com/office/drawing/2014/main" id="{D8CA333E-BEFD-44B6-BA27-2836D3CDA2EB}"/>
              </a:ext>
            </a:extLst>
          </p:cNvPr>
          <p:cNvSpPr>
            <a:spLocks noGrp="1"/>
          </p:cNvSpPr>
          <p:nvPr>
            <p:ph sz="half" idx="1"/>
          </p:nvPr>
        </p:nvSpPr>
        <p:spPr/>
        <p:txBody>
          <a:bodyPr>
            <a:normAutofit/>
          </a:bodyPr>
          <a:lstStyle/>
          <a:p>
            <a:r>
              <a:rPr lang="en" sz="4400" b="1" dirty="0"/>
              <a:t>Fish bowl</a:t>
            </a:r>
          </a:p>
          <a:p>
            <a:r>
              <a:rPr lang="en" sz="2400" b="1" dirty="0">
                <a:hlinkClick r:id="rId2"/>
              </a:rPr>
              <a:t>https://www.youtube.com/watch?v=sB143EA1ZGU</a:t>
            </a:r>
            <a:r>
              <a:rPr lang="en" sz="2400" b="1" dirty="0"/>
              <a:t> </a:t>
            </a:r>
          </a:p>
          <a:p>
            <a:endParaRPr lang="en-US" dirty="0"/>
          </a:p>
        </p:txBody>
      </p:sp>
      <p:pic>
        <p:nvPicPr>
          <p:cNvPr id="1026" name="Picture 2" descr="Fishbowl discussions – Active Learning at King&amp;#39;s">
            <a:extLst>
              <a:ext uri="{FF2B5EF4-FFF2-40B4-BE49-F238E27FC236}">
                <a16:creationId xmlns:a16="http://schemas.microsoft.com/office/drawing/2014/main" id="{1620F986-60E5-4E1F-BACB-2444DB0C7CA8}"/>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6582047" y="2187008"/>
            <a:ext cx="4361905" cy="362857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red and blue logo&#10;&#10;Description automatically generated">
            <a:extLst>
              <a:ext uri="{FF2B5EF4-FFF2-40B4-BE49-F238E27FC236}">
                <a16:creationId xmlns:a16="http://schemas.microsoft.com/office/drawing/2014/main" id="{21E64D31-7C63-AFFC-ADBC-CB6001B28B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8431" y="5629256"/>
            <a:ext cx="2430776" cy="1228743"/>
          </a:xfrm>
          <a:prstGeom prst="rect">
            <a:avLst/>
          </a:prstGeom>
        </p:spPr>
      </p:pic>
    </p:spTree>
    <p:extLst>
      <p:ext uri="{BB962C8B-B14F-4D97-AF65-F5344CB8AC3E}">
        <p14:creationId xmlns:p14="http://schemas.microsoft.com/office/powerpoint/2010/main" val="10888529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C4141-9638-4CBA-B5D9-EA5050EE845C}"/>
              </a:ext>
            </a:extLst>
          </p:cNvPr>
          <p:cNvSpPr>
            <a:spLocks noGrp="1"/>
          </p:cNvSpPr>
          <p:nvPr>
            <p:ph type="title"/>
          </p:nvPr>
        </p:nvSpPr>
        <p:spPr>
          <a:xfrm>
            <a:off x="838200" y="116633"/>
            <a:ext cx="10515600" cy="739705"/>
          </a:xfrm>
        </p:spPr>
        <p:txBody>
          <a:bodyPr/>
          <a:lstStyle/>
          <a:p>
            <a:r>
              <a:rPr lang="en" b="1" dirty="0">
                <a:solidFill>
                  <a:srgbClr val="C00000"/>
                </a:solidFill>
              </a:rPr>
              <a:t>Fish bowl conversation technique</a:t>
            </a:r>
          </a:p>
        </p:txBody>
      </p:sp>
      <p:sp>
        <p:nvSpPr>
          <p:cNvPr id="5" name="Content Placeholder 4">
            <a:extLst>
              <a:ext uri="{FF2B5EF4-FFF2-40B4-BE49-F238E27FC236}">
                <a16:creationId xmlns:a16="http://schemas.microsoft.com/office/drawing/2014/main" id="{655F5143-5B21-4F3D-A566-0EE168AA5AF7}"/>
              </a:ext>
            </a:extLst>
          </p:cNvPr>
          <p:cNvSpPr>
            <a:spLocks noGrp="1"/>
          </p:cNvSpPr>
          <p:nvPr>
            <p:ph sz="half" idx="1"/>
          </p:nvPr>
        </p:nvSpPr>
        <p:spPr>
          <a:xfrm>
            <a:off x="496252" y="688623"/>
            <a:ext cx="5523548" cy="6052746"/>
          </a:xfrm>
        </p:spPr>
        <p:txBody>
          <a:bodyPr>
            <a:noAutofit/>
          </a:bodyPr>
          <a:lstStyle/>
          <a:p>
            <a:r>
              <a:rPr lang="en" sz="2400" b="1" dirty="0"/>
              <a:t>a smaller group (ideally 3 – 6 people) is isolated to discuss while</a:t>
            </a:r>
          </a:p>
          <a:p>
            <a:r>
              <a:rPr lang="en" sz="2400" b="1" dirty="0"/>
              <a:t>the rest of the participants (maximum of 50 people) sit around the outside and observe without interrupting</a:t>
            </a:r>
          </a:p>
          <a:p>
            <a:r>
              <a:rPr lang="en" sz="2400" b="1" dirty="0"/>
              <a:t>the inner circle is assigned roles and</a:t>
            </a:r>
          </a:p>
          <a:p>
            <a:r>
              <a:rPr lang="en" sz="2400" b="1" dirty="0"/>
              <a:t>the outer circle provides feedback</a:t>
            </a:r>
          </a:p>
          <a:p>
            <a:r>
              <a:rPr lang="en" sz="2400" b="1" dirty="0"/>
              <a:t>An observer can join the inner cycle when she/he wants, and the others have to listen to her/him first</a:t>
            </a:r>
          </a:p>
          <a:p>
            <a:r>
              <a:rPr lang="en" sz="2400" b="1" dirty="0"/>
              <a:t>At the end: first the inner cycle reports, then the outer cycle gives feedback</a:t>
            </a:r>
          </a:p>
          <a:p>
            <a:r>
              <a:rPr lang="en" sz="2400" b="1" dirty="0"/>
              <a:t>EXAMPLE: should children between 10-13 have the COVID vaccine now?</a:t>
            </a:r>
          </a:p>
          <a:p>
            <a:endParaRPr lang="en-US" dirty="0">
              <a:solidFill>
                <a:srgbClr val="33CC33"/>
              </a:solidFill>
            </a:endParaRPr>
          </a:p>
          <a:p>
            <a:pPr marL="0" indent="0">
              <a:buNone/>
            </a:pPr>
            <a:endParaRPr lang="en" dirty="0">
              <a:solidFill>
                <a:srgbClr val="33CC33"/>
              </a:solidFill>
            </a:endParaRPr>
          </a:p>
        </p:txBody>
      </p:sp>
      <p:pic>
        <p:nvPicPr>
          <p:cNvPr id="3" name="Picture 2" descr="A red and blue logo&#10;&#10;Description automatically generated">
            <a:extLst>
              <a:ext uri="{FF2B5EF4-FFF2-40B4-BE49-F238E27FC236}">
                <a16:creationId xmlns:a16="http://schemas.microsoft.com/office/drawing/2014/main" id="{D1B8911E-B369-F0D0-5D53-F810301AFC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4559" y="5677848"/>
            <a:ext cx="2334647" cy="1180151"/>
          </a:xfrm>
          <a:prstGeom prst="rect">
            <a:avLst/>
          </a:prstGeom>
        </p:spPr>
      </p:pic>
      <p:pic>
        <p:nvPicPr>
          <p:cNvPr id="6" name="Content Placeholder 5" descr="Fish Bowl | Multi-Stakeholder Partnerships">
            <a:extLst>
              <a:ext uri="{FF2B5EF4-FFF2-40B4-BE49-F238E27FC236}">
                <a16:creationId xmlns:a16="http://schemas.microsoft.com/office/drawing/2014/main" id="{9CFCC5E2-5EC2-195C-A9BA-C768624CA43A}"/>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477000" y="1212980"/>
            <a:ext cx="5139612" cy="4479001"/>
          </a:xfrm>
          <a:prstGeom prst="rect">
            <a:avLst/>
          </a:prstGeom>
          <a:noFill/>
          <a:ln>
            <a:noFill/>
          </a:ln>
        </p:spPr>
      </p:pic>
    </p:spTree>
    <p:extLst>
      <p:ext uri="{BB962C8B-B14F-4D97-AF65-F5344CB8AC3E}">
        <p14:creationId xmlns:p14="http://schemas.microsoft.com/office/powerpoint/2010/main" val="42192506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FC1FE-A99C-49AA-AEB0-31AAC1BD8277}"/>
              </a:ext>
            </a:extLst>
          </p:cNvPr>
          <p:cNvSpPr>
            <a:spLocks noGrp="1"/>
          </p:cNvSpPr>
          <p:nvPr>
            <p:ph type="title"/>
          </p:nvPr>
        </p:nvSpPr>
        <p:spPr/>
        <p:txBody>
          <a:bodyPr>
            <a:normAutofit/>
          </a:bodyPr>
          <a:lstStyle/>
          <a:p>
            <a:r>
              <a:rPr lang="en" b="1" dirty="0">
                <a:solidFill>
                  <a:srgbClr val="C00000"/>
                </a:solidFill>
              </a:rPr>
              <a:t>Fish bowl - How was your experience?</a:t>
            </a:r>
          </a:p>
        </p:txBody>
      </p:sp>
      <p:sp>
        <p:nvSpPr>
          <p:cNvPr id="3" name="Content Placeholder 2">
            <a:extLst>
              <a:ext uri="{FF2B5EF4-FFF2-40B4-BE49-F238E27FC236}">
                <a16:creationId xmlns:a16="http://schemas.microsoft.com/office/drawing/2014/main" id="{82094BA5-ED3F-438C-A75D-A55B60381BCB}"/>
              </a:ext>
            </a:extLst>
          </p:cNvPr>
          <p:cNvSpPr>
            <a:spLocks noGrp="1"/>
          </p:cNvSpPr>
          <p:nvPr>
            <p:ph idx="1"/>
          </p:nvPr>
        </p:nvSpPr>
        <p:spPr>
          <a:xfrm>
            <a:off x="677334" y="1399823"/>
            <a:ext cx="5565422" cy="4641540"/>
          </a:xfrm>
        </p:spPr>
        <p:txBody>
          <a:bodyPr>
            <a:normAutofit/>
          </a:bodyPr>
          <a:lstStyle/>
          <a:p>
            <a:r>
              <a:rPr lang="en" sz="3000" dirty="0">
                <a:solidFill>
                  <a:srgbClr val="33CC33"/>
                </a:solidFill>
              </a:rPr>
              <a:t>first the inner cycle reports</a:t>
            </a:r>
          </a:p>
          <a:p>
            <a:r>
              <a:rPr lang="en" sz="3000" dirty="0">
                <a:solidFill>
                  <a:srgbClr val="33CC33"/>
                </a:solidFill>
              </a:rPr>
              <a:t>then the outer cycle gives feedback</a:t>
            </a:r>
          </a:p>
          <a:p>
            <a:r>
              <a:rPr lang="en" sz="3000" dirty="0">
                <a:solidFill>
                  <a:srgbClr val="33CC33"/>
                </a:solidFill>
              </a:rPr>
              <a:t>Conclusions on the technique</a:t>
            </a:r>
          </a:p>
          <a:p>
            <a:r>
              <a:rPr lang="en" sz="3000" dirty="0">
                <a:solidFill>
                  <a:srgbClr val="33CC33"/>
                </a:solidFill>
              </a:rPr>
              <a:t>Conclusions on the topic</a:t>
            </a:r>
          </a:p>
          <a:p>
            <a:endParaRPr lang="en-US" dirty="0"/>
          </a:p>
          <a:p>
            <a:endParaRPr lang="en-US" dirty="0"/>
          </a:p>
          <a:p>
            <a:endParaRPr lang="en-US" dirty="0"/>
          </a:p>
          <a:p>
            <a:pPr marL="0" indent="0">
              <a:buNone/>
            </a:pPr>
            <a:r>
              <a:rPr lang="en" dirty="0">
                <a:solidFill>
                  <a:schemeClr val="bg1">
                    <a:lumMod val="75000"/>
                  </a:schemeClr>
                </a:solidFill>
              </a:rPr>
              <a:t>IF</a:t>
            </a:r>
          </a:p>
        </p:txBody>
      </p:sp>
      <p:pic>
        <p:nvPicPr>
          <p:cNvPr id="2050" name="Picture 2" descr="Tools, Tips, and Tricks - Secondary Curriculum &amp;amp; Instruction">
            <a:extLst>
              <a:ext uri="{FF2B5EF4-FFF2-40B4-BE49-F238E27FC236}">
                <a16:creationId xmlns:a16="http://schemas.microsoft.com/office/drawing/2014/main" id="{9E48F430-5287-4E15-B22C-58C189F4C5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549" y="2029153"/>
            <a:ext cx="4031874" cy="374947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red and blue logo&#10;&#10;Description automatically generated">
            <a:extLst>
              <a:ext uri="{FF2B5EF4-FFF2-40B4-BE49-F238E27FC236}">
                <a16:creationId xmlns:a16="http://schemas.microsoft.com/office/drawing/2014/main" id="{62289620-32C8-9616-9906-383DA9A80B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076" y="5499736"/>
            <a:ext cx="2687002" cy="1358264"/>
          </a:xfrm>
          <a:prstGeom prst="rect">
            <a:avLst/>
          </a:prstGeom>
        </p:spPr>
      </p:pic>
    </p:spTree>
    <p:extLst>
      <p:ext uri="{BB962C8B-B14F-4D97-AF65-F5344CB8AC3E}">
        <p14:creationId xmlns:p14="http://schemas.microsoft.com/office/powerpoint/2010/main" val="20684075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DF6D4-B06F-47F0-AD6F-9910CC943C53}"/>
              </a:ext>
            </a:extLst>
          </p:cNvPr>
          <p:cNvSpPr>
            <a:spLocks noGrp="1"/>
          </p:cNvSpPr>
          <p:nvPr>
            <p:ph type="title"/>
          </p:nvPr>
        </p:nvSpPr>
        <p:spPr>
          <a:xfrm>
            <a:off x="405353" y="274638"/>
            <a:ext cx="10375535" cy="562074"/>
          </a:xfrm>
        </p:spPr>
        <p:txBody>
          <a:bodyPr>
            <a:normAutofit fontScale="90000"/>
          </a:bodyPr>
          <a:lstStyle/>
          <a:p>
            <a:r>
              <a:rPr lang="en" b="1" dirty="0">
                <a:solidFill>
                  <a:srgbClr val="C00000"/>
                </a:solidFill>
              </a:rPr>
              <a:t>What to point out in Fish bowl</a:t>
            </a:r>
          </a:p>
        </p:txBody>
      </p:sp>
      <p:sp>
        <p:nvSpPr>
          <p:cNvPr id="3" name="Content Placeholder 2">
            <a:extLst>
              <a:ext uri="{FF2B5EF4-FFF2-40B4-BE49-F238E27FC236}">
                <a16:creationId xmlns:a16="http://schemas.microsoft.com/office/drawing/2014/main" id="{74DECDDE-C0F3-4B90-9481-6429FE95CCB7}"/>
              </a:ext>
            </a:extLst>
          </p:cNvPr>
          <p:cNvSpPr>
            <a:spLocks noGrp="1"/>
          </p:cNvSpPr>
          <p:nvPr>
            <p:ph idx="1"/>
          </p:nvPr>
        </p:nvSpPr>
        <p:spPr>
          <a:xfrm>
            <a:off x="329938" y="836712"/>
            <a:ext cx="5766062" cy="5289453"/>
          </a:xfrm>
        </p:spPr>
        <p:txBody>
          <a:bodyPr>
            <a:normAutofit/>
          </a:bodyPr>
          <a:lstStyle/>
          <a:p>
            <a:r>
              <a:rPr lang="en" sz="2400" dirty="0">
                <a:solidFill>
                  <a:srgbClr val="33CC33"/>
                </a:solidFill>
              </a:rPr>
              <a:t>The outer cycle switch off the cameras+ mic</a:t>
            </a:r>
          </a:p>
          <a:p>
            <a:r>
              <a:rPr lang="en" sz="2400" dirty="0">
                <a:solidFill>
                  <a:srgbClr val="33CC33"/>
                </a:solidFill>
              </a:rPr>
              <a:t>Each person has 1 min, max 2 each time she/he speaks</a:t>
            </a:r>
          </a:p>
          <a:p>
            <a:r>
              <a:rPr lang="en" sz="2400" dirty="0">
                <a:solidFill>
                  <a:srgbClr val="33CC33"/>
                </a:solidFill>
              </a:rPr>
              <a:t>Silence in the beginning to construct our opinions</a:t>
            </a:r>
          </a:p>
          <a:p>
            <a:r>
              <a:rPr lang="en" sz="2400" dirty="0">
                <a:solidFill>
                  <a:srgbClr val="33CC33"/>
                </a:solidFill>
              </a:rPr>
              <a:t>The arguments should be concrete and not repeated</a:t>
            </a:r>
          </a:p>
          <a:p>
            <a:r>
              <a:rPr lang="en" sz="2400" dirty="0">
                <a:solidFill>
                  <a:srgbClr val="33CC33"/>
                </a:solidFill>
              </a:rPr>
              <a:t>Examples should be presented</a:t>
            </a:r>
          </a:p>
          <a:p>
            <a:r>
              <a:rPr lang="en" sz="2400" dirty="0">
                <a:solidFill>
                  <a:srgbClr val="33CC33"/>
                </a:solidFill>
              </a:rPr>
              <a:t>Collective role: all persons of one opinion present in the beginning</a:t>
            </a:r>
          </a:p>
          <a:p>
            <a:r>
              <a:rPr lang="en" sz="2400" dirty="0">
                <a:solidFill>
                  <a:srgbClr val="33CC33"/>
                </a:solidFill>
              </a:rPr>
              <a:t>The outer cycle </a:t>
            </a:r>
            <a:r>
              <a:rPr lang="en" sz="2400" b="1" dirty="0">
                <a:solidFill>
                  <a:srgbClr val="33CC33"/>
                </a:solidFill>
              </a:rPr>
              <a:t>could </a:t>
            </a:r>
            <a:r>
              <a:rPr lang="en" sz="2400" dirty="0">
                <a:solidFill>
                  <a:srgbClr val="33CC33"/>
                </a:solidFill>
              </a:rPr>
              <a:t>intervene, </a:t>
            </a:r>
            <a:r>
              <a:rPr lang="en" sz="2400" b="1" dirty="0">
                <a:solidFill>
                  <a:srgbClr val="33CC33"/>
                </a:solidFill>
              </a:rPr>
              <a:t>enter the inner cycle (even replace them)</a:t>
            </a:r>
          </a:p>
          <a:p>
            <a:endParaRPr lang="en-US" dirty="0"/>
          </a:p>
        </p:txBody>
      </p:sp>
      <p:pic>
        <p:nvPicPr>
          <p:cNvPr id="23556" name="Picture 4">
            <a:extLst>
              <a:ext uri="{FF2B5EF4-FFF2-40B4-BE49-F238E27FC236}">
                <a16:creationId xmlns:a16="http://schemas.microsoft.com/office/drawing/2014/main" id="{A5023040-2C3A-4CF3-8F6C-D9933F427A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2589" y="1412253"/>
            <a:ext cx="5899411" cy="471391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red and blue logo&#10;&#10;Description automatically generated">
            <a:extLst>
              <a:ext uri="{FF2B5EF4-FFF2-40B4-BE49-F238E27FC236}">
                <a16:creationId xmlns:a16="http://schemas.microsoft.com/office/drawing/2014/main" id="{1F253634-C4CE-DD7A-534A-768E070509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04998" y="5499736"/>
            <a:ext cx="2687002" cy="1358264"/>
          </a:xfrm>
          <a:prstGeom prst="rect">
            <a:avLst/>
          </a:prstGeom>
        </p:spPr>
      </p:pic>
    </p:spTree>
    <p:extLst>
      <p:ext uri="{BB962C8B-B14F-4D97-AF65-F5344CB8AC3E}">
        <p14:creationId xmlns:p14="http://schemas.microsoft.com/office/powerpoint/2010/main" val="33949521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 b="1" dirty="0">
                <a:solidFill>
                  <a:srgbClr val="C00000"/>
                </a:solidFill>
              </a:rPr>
              <a:t>Dialectics in three stages of development</a:t>
            </a:r>
            <a:endParaRPr lang="el-GR" b="1" dirty="0">
              <a:solidFill>
                <a:srgbClr val="C00000"/>
              </a:solidFill>
            </a:endParaRPr>
          </a:p>
        </p:txBody>
      </p:sp>
      <p:sp>
        <p:nvSpPr>
          <p:cNvPr id="3" name="Θέση περιεχομένου 2"/>
          <p:cNvSpPr>
            <a:spLocks noGrp="1"/>
          </p:cNvSpPr>
          <p:nvPr>
            <p:ph sz="half" idx="1"/>
          </p:nvPr>
        </p:nvSpPr>
        <p:spPr/>
        <p:txBody>
          <a:bodyPr/>
          <a:lstStyle/>
          <a:p>
            <a:r>
              <a:rPr lang="en" dirty="0"/>
              <a:t>(1) </a:t>
            </a:r>
            <a:r>
              <a:rPr lang="en" b="1" dirty="0"/>
              <a:t>thesis </a:t>
            </a:r>
            <a:r>
              <a:rPr lang="en" dirty="0"/>
              <a:t>:</a:t>
            </a:r>
            <a:r>
              <a:rPr lang="en" b="1" dirty="0"/>
              <a:t> </a:t>
            </a:r>
            <a:r>
              <a:rPr lang="en" dirty="0"/>
              <a:t>a beginning proposition</a:t>
            </a:r>
          </a:p>
          <a:p>
            <a:r>
              <a:rPr lang="en" dirty="0"/>
              <a:t>(2) </a:t>
            </a:r>
            <a:r>
              <a:rPr lang="en" b="1" dirty="0"/>
              <a:t>antithesis </a:t>
            </a:r>
            <a:r>
              <a:rPr lang="en" dirty="0"/>
              <a:t>: a negation of that thesis</a:t>
            </a:r>
          </a:p>
          <a:p>
            <a:r>
              <a:rPr lang="en" dirty="0"/>
              <a:t>(3) </a:t>
            </a:r>
            <a:r>
              <a:rPr lang="en" b="1" dirty="0"/>
              <a:t>synthesis </a:t>
            </a:r>
            <a:r>
              <a:rPr lang="en" dirty="0"/>
              <a:t>: the two conflicting ideas are reconciled to form a new proposition</a:t>
            </a:r>
          </a:p>
          <a:p>
            <a:endParaRPr lang="el-GR" dirty="0"/>
          </a:p>
        </p:txBody>
      </p:sp>
      <p:pic>
        <p:nvPicPr>
          <p:cNvPr id="5" name="Θέση περιεχομένου 4"/>
          <p:cNvPicPr>
            <a:picLocks noGrp="1" noChangeAspect="1"/>
          </p:cNvPicPr>
          <p:nvPr>
            <p:ph sz="half" idx="2"/>
          </p:nvPr>
        </p:nvPicPr>
        <p:blipFill>
          <a:blip r:embed="rId3"/>
          <a:stretch>
            <a:fillRect/>
          </a:stretch>
        </p:blipFill>
        <p:spPr>
          <a:xfrm>
            <a:off x="6172200" y="1365956"/>
            <a:ext cx="6019800" cy="5226755"/>
          </a:xfrm>
          <a:prstGeom prst="rect">
            <a:avLst/>
          </a:prstGeom>
        </p:spPr>
      </p:pic>
      <p:pic>
        <p:nvPicPr>
          <p:cNvPr id="4" name="Picture 3" descr="A red and blue logo&#10;&#10;Description automatically generated">
            <a:extLst>
              <a:ext uri="{FF2B5EF4-FFF2-40B4-BE49-F238E27FC236}">
                <a16:creationId xmlns:a16="http://schemas.microsoft.com/office/drawing/2014/main" id="{FEBD5F90-0C19-AAFF-4D38-4691F6236C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195" y="5408296"/>
            <a:ext cx="2687002" cy="1358264"/>
          </a:xfrm>
          <a:prstGeom prst="rect">
            <a:avLst/>
          </a:prstGeom>
        </p:spPr>
      </p:pic>
    </p:spTree>
    <p:extLst>
      <p:ext uri="{BB962C8B-B14F-4D97-AF65-F5344CB8AC3E}">
        <p14:creationId xmlns:p14="http://schemas.microsoft.com/office/powerpoint/2010/main" val="4392208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7C733-37C8-45F8-AE2A-9105669FC5D2}"/>
              </a:ext>
            </a:extLst>
          </p:cNvPr>
          <p:cNvSpPr>
            <a:spLocks noGrp="1"/>
          </p:cNvSpPr>
          <p:nvPr>
            <p:ph type="title"/>
          </p:nvPr>
        </p:nvSpPr>
        <p:spPr/>
        <p:txBody>
          <a:bodyPr>
            <a:normAutofit/>
          </a:bodyPr>
          <a:lstStyle/>
          <a:p>
            <a:r>
              <a:rPr lang="en" b="1"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The EAR methodology and its steps (1)</a:t>
            </a:r>
            <a:endParaRPr lang="en-US" dirty="0">
              <a:solidFill>
                <a:srgbClr val="C00000"/>
              </a:solidFill>
            </a:endParaRPr>
          </a:p>
        </p:txBody>
      </p:sp>
      <p:sp>
        <p:nvSpPr>
          <p:cNvPr id="3" name="Content Placeholder 2">
            <a:extLst>
              <a:ext uri="{FF2B5EF4-FFF2-40B4-BE49-F238E27FC236}">
                <a16:creationId xmlns:a16="http://schemas.microsoft.com/office/drawing/2014/main" id="{C83E9B99-B5A2-45A2-9183-6FF073A4FCA7}"/>
              </a:ext>
            </a:extLst>
          </p:cNvPr>
          <p:cNvSpPr>
            <a:spLocks noGrp="1"/>
          </p:cNvSpPr>
          <p:nvPr>
            <p:ph idx="1"/>
          </p:nvPr>
        </p:nvSpPr>
        <p:spPr>
          <a:xfrm>
            <a:off x="677334" y="1376313"/>
            <a:ext cx="10515600" cy="5033914"/>
          </a:xfrm>
        </p:spPr>
        <p:txBody>
          <a:bodyPr>
            <a:normAutofit lnSpcReduction="10000"/>
          </a:bodyPr>
          <a:lstStyle/>
          <a:p>
            <a:pPr marL="342900" lvl="0" indent="-342900">
              <a:lnSpc>
                <a:spcPct val="115000"/>
              </a:lnSpc>
              <a:spcAft>
                <a:spcPts val="800"/>
              </a:spcAft>
              <a:buFont typeface="+mj-lt"/>
              <a:buAutoNum type="arabicPeriod"/>
            </a:pPr>
            <a:r>
              <a:rPr lang="en" sz="2000" b="1" dirty="0">
                <a:solidFill>
                  <a:srgbClr val="33CC33"/>
                </a:solidFill>
                <a:latin typeface="Arial" panose="020B0604020202020204" pitchFamily="34" charset="0"/>
                <a:ea typeface="Times New Roman" panose="02020603050405020304" pitchFamily="18" charset="0"/>
                <a:cs typeface="Times New Roman" panose="02020603050405020304" pitchFamily="18" charset="0"/>
              </a:rPr>
              <a:t>W</a:t>
            </a:r>
            <a:r>
              <a:rPr lang="en" sz="2000" b="1" dirty="0">
                <a:solidFill>
                  <a:srgbClr val="33CC33"/>
                </a:solidFill>
                <a:effectLst/>
                <a:latin typeface="Arial" panose="020B0604020202020204" pitchFamily="34" charset="0"/>
                <a:ea typeface="Times New Roman" panose="02020603050405020304" pitchFamily="18" charset="0"/>
                <a:cs typeface="Times New Roman" panose="02020603050405020304" pitchFamily="18" charset="0"/>
              </a:rPr>
              <a:t>arm –up </a:t>
            </a:r>
            <a:r>
              <a:rPr lang="en" sz="2000" dirty="0">
                <a:solidFill>
                  <a:srgbClr val="33CC33"/>
                </a:solidFill>
                <a:effectLst/>
                <a:latin typeface="Arial" panose="020B0604020202020204" pitchFamily="34" charset="0"/>
                <a:ea typeface="Times New Roman" panose="02020603050405020304" pitchFamily="18" charset="0"/>
                <a:cs typeface="Times New Roman" panose="02020603050405020304" pitchFamily="18" charset="0"/>
              </a:rPr>
              <a:t>- where the learners react to one of the topics, and the facilitator checks their interest, involvement and prior knowledge on the topic. This can be done through the presentation of a concept, a poem, a music, a painting, a newspaper article, a text of literature, a photo, a letter, a diary, an object, a song, a video, a still image and other stimuli. Each learner thinks and/or writes her/his view and feelings on the topic, the main term or the main question(s). The learners' first reactions are explored.</a:t>
            </a:r>
          </a:p>
          <a:p>
            <a:pPr marL="342900" lvl="0" indent="-342900">
              <a:lnSpc>
                <a:spcPct val="115000"/>
              </a:lnSpc>
              <a:spcAft>
                <a:spcPts val="800"/>
              </a:spcAft>
              <a:buFont typeface="+mj-lt"/>
              <a:buAutoNum type="arabicPeriod"/>
            </a:pPr>
            <a:r>
              <a:rPr lang="en" sz="2000" b="1" dirty="0">
                <a:solidFill>
                  <a:srgbClr val="33CC33"/>
                </a:solidFill>
                <a:effectLst/>
                <a:latin typeface="Arial" panose="020B0604020202020204" pitchFamily="34" charset="0"/>
                <a:ea typeface="Times New Roman" panose="02020603050405020304" pitchFamily="18" charset="0"/>
                <a:cs typeface="Times New Roman" panose="02020603050405020304" pitchFamily="18" charset="0"/>
              </a:rPr>
              <a:t>The main concept(s)- </a:t>
            </a:r>
            <a:r>
              <a:rPr lang="en" sz="2000" dirty="0">
                <a:solidFill>
                  <a:srgbClr val="33CC33"/>
                </a:solidFill>
                <a:effectLst/>
                <a:latin typeface="Arial" panose="020B0604020202020204" pitchFamily="34" charset="0"/>
                <a:ea typeface="Times New Roman" panose="02020603050405020304" pitchFamily="18" charset="0"/>
                <a:cs typeface="Times New Roman" panose="02020603050405020304" pitchFamily="18" charset="0"/>
              </a:rPr>
              <a:t>where learners analyze and define further the main concept(s) or problem(s), based on questions, definitions from the dictionary etc., and they try to find the real meaning of the concept(s) in different contexts</a:t>
            </a:r>
          </a:p>
          <a:p>
            <a:pPr marL="342900" lvl="0" indent="-342900">
              <a:lnSpc>
                <a:spcPct val="115000"/>
              </a:lnSpc>
              <a:spcAft>
                <a:spcPts val="800"/>
              </a:spcAft>
              <a:buFont typeface="+mj-lt"/>
              <a:buAutoNum type="arabicPeriod"/>
            </a:pPr>
            <a:r>
              <a:rPr lang="en" sz="2000" b="1" dirty="0">
                <a:solidFill>
                  <a:srgbClr val="33CC33"/>
                </a:solidFill>
                <a:effectLst/>
                <a:latin typeface="Arial" panose="020B0604020202020204" pitchFamily="34" charset="0"/>
                <a:ea typeface="Times New Roman" panose="02020603050405020304" pitchFamily="18" charset="0"/>
                <a:cs typeface="Times New Roman" panose="02020603050405020304" pitchFamily="18" charset="0"/>
              </a:rPr>
              <a:t>Theater techniques – </a:t>
            </a:r>
            <a:r>
              <a:rPr lang="en" sz="2000" dirty="0">
                <a:solidFill>
                  <a:srgbClr val="33CC33"/>
                </a:solidFill>
                <a:effectLst/>
                <a:latin typeface="Arial" panose="020B0604020202020204" pitchFamily="34" charset="0"/>
                <a:ea typeface="Times New Roman" panose="02020603050405020304" pitchFamily="18" charset="0"/>
                <a:cs typeface="Times New Roman" panose="02020603050405020304" pitchFamily="18" charset="0"/>
              </a:rPr>
              <a:t>where they explore the topic through experiential theatrical activities of different kind, whether it is Forum Theatre, Documentary Theater or Participatory Theatre. </a:t>
            </a:r>
            <a:r>
              <a:rPr lang="en" sz="2000" b="1" dirty="0">
                <a:solidFill>
                  <a:srgbClr val="33CC33"/>
                </a:solidFill>
                <a:effectLst/>
                <a:latin typeface="Arial" panose="020B0604020202020204" pitchFamily="34" charset="0"/>
                <a:ea typeface="Times New Roman" panose="02020603050405020304" pitchFamily="18" charset="0"/>
                <a:cs typeface="Times New Roman" panose="02020603050405020304" pitchFamily="18" charset="0"/>
              </a:rPr>
              <a:t>Debriefing should follow - </a:t>
            </a:r>
            <a:r>
              <a:rPr lang="en" sz="2000" dirty="0">
                <a:solidFill>
                  <a:srgbClr val="33CC33"/>
                </a:solidFill>
                <a:effectLst/>
                <a:latin typeface="Arial" panose="020B0604020202020204" pitchFamily="34" charset="0"/>
                <a:ea typeface="Times New Roman" panose="02020603050405020304" pitchFamily="18" charset="0"/>
                <a:cs typeface="Times New Roman" panose="02020603050405020304" pitchFamily="18" charset="0"/>
              </a:rPr>
              <a:t>where learners step outside their roles as actors and discuss how they felt and how they feel now and what they think.</a:t>
            </a:r>
          </a:p>
          <a:p>
            <a:endParaRPr lang="en-US" dirty="0"/>
          </a:p>
        </p:txBody>
      </p:sp>
      <p:pic>
        <p:nvPicPr>
          <p:cNvPr id="5" name="Picture 4" descr="A red and blue logo&#10;&#10;Description automatically generated">
            <a:extLst>
              <a:ext uri="{FF2B5EF4-FFF2-40B4-BE49-F238E27FC236}">
                <a16:creationId xmlns:a16="http://schemas.microsoft.com/office/drawing/2014/main" id="{DB76F5DA-CC8B-A749-650C-F54AE78D87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2205" y="5499736"/>
            <a:ext cx="2687002" cy="1358264"/>
          </a:xfrm>
          <a:prstGeom prst="rect">
            <a:avLst/>
          </a:prstGeom>
        </p:spPr>
      </p:pic>
    </p:spTree>
    <p:extLst>
      <p:ext uri="{BB962C8B-B14F-4D97-AF65-F5344CB8AC3E}">
        <p14:creationId xmlns:p14="http://schemas.microsoft.com/office/powerpoint/2010/main" val="31746168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C5453-824A-4CE5-B919-D3AB514B8E3C}"/>
              </a:ext>
            </a:extLst>
          </p:cNvPr>
          <p:cNvSpPr>
            <a:spLocks noGrp="1"/>
          </p:cNvSpPr>
          <p:nvPr>
            <p:ph type="title"/>
          </p:nvPr>
        </p:nvSpPr>
        <p:spPr/>
        <p:txBody>
          <a:bodyPr>
            <a:normAutofit/>
          </a:bodyPr>
          <a:lstStyle/>
          <a:p>
            <a:r>
              <a:rPr lang="en" b="1"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The EAR methodology and its steps (2)</a:t>
            </a:r>
            <a:endParaRPr lang="en-US" dirty="0">
              <a:solidFill>
                <a:srgbClr val="C00000"/>
              </a:solidFill>
            </a:endParaRPr>
          </a:p>
        </p:txBody>
      </p:sp>
      <p:sp>
        <p:nvSpPr>
          <p:cNvPr id="3" name="Content Placeholder 2">
            <a:extLst>
              <a:ext uri="{FF2B5EF4-FFF2-40B4-BE49-F238E27FC236}">
                <a16:creationId xmlns:a16="http://schemas.microsoft.com/office/drawing/2014/main" id="{871B80FF-90EA-481B-B069-FBF52CA6C4B8}"/>
              </a:ext>
            </a:extLst>
          </p:cNvPr>
          <p:cNvSpPr>
            <a:spLocks noGrp="1"/>
          </p:cNvSpPr>
          <p:nvPr>
            <p:ph idx="1"/>
          </p:nvPr>
        </p:nvSpPr>
        <p:spPr>
          <a:xfrm>
            <a:off x="838200" y="1533394"/>
            <a:ext cx="9468556" cy="5115762"/>
          </a:xfrm>
        </p:spPr>
        <p:txBody>
          <a:bodyPr>
            <a:normAutofit/>
          </a:bodyPr>
          <a:lstStyle/>
          <a:p>
            <a:pPr marL="0" lvl="0" indent="0">
              <a:lnSpc>
                <a:spcPct val="115000"/>
              </a:lnSpc>
              <a:spcAft>
                <a:spcPts val="800"/>
              </a:spcAft>
              <a:buNone/>
            </a:pPr>
            <a:r>
              <a:rPr lang="en" sz="2000" b="1" dirty="0">
                <a:solidFill>
                  <a:srgbClr val="33CC33"/>
                </a:solidFill>
                <a:effectLst/>
                <a:latin typeface="Arial" panose="020B0604020202020204" pitchFamily="34" charset="0"/>
                <a:ea typeface="Times New Roman" panose="02020603050405020304" pitchFamily="18" charset="0"/>
                <a:cs typeface="Times New Roman" panose="02020603050405020304" pitchFamily="18" charset="0"/>
              </a:rPr>
              <a:t>4. Dialectical Discussion </a:t>
            </a:r>
            <a:r>
              <a:rPr lang="en" sz="2000" dirty="0">
                <a:solidFill>
                  <a:srgbClr val="33CC33"/>
                </a:solidFill>
                <a:effectLst/>
                <a:latin typeface="Arial" panose="020B0604020202020204" pitchFamily="34" charset="0"/>
                <a:ea typeface="Times New Roman" panose="02020603050405020304" pitchFamily="18" charset="0"/>
                <a:cs typeface="Times New Roman" panose="02020603050405020304" pitchFamily="18" charset="0"/>
              </a:rPr>
              <a:t>- where learners develop critical thinking skills. They create a discussion upon the Dialectics principles and not just a guided conversation or a debate where two groups will cross swords on a binary opposition. </a:t>
            </a:r>
            <a:r>
              <a:rPr lang="en" sz="2000" b="1" dirty="0">
                <a:solidFill>
                  <a:srgbClr val="33CC33"/>
                </a:solidFill>
                <a:effectLst/>
                <a:latin typeface="Arial" panose="020B0604020202020204" pitchFamily="34" charset="0"/>
                <a:ea typeface="Times New Roman" panose="02020603050405020304" pitchFamily="18" charset="0"/>
                <a:cs typeface="Times New Roman" panose="02020603050405020304" pitchFamily="18" charset="0"/>
              </a:rPr>
              <a:t>Individual and group work </a:t>
            </a:r>
            <a:r>
              <a:rPr lang="en" sz="2000" dirty="0">
                <a:solidFill>
                  <a:srgbClr val="33CC33"/>
                </a:solidFill>
                <a:effectLst/>
                <a:latin typeface="Arial" panose="020B0604020202020204" pitchFamily="34" charset="0"/>
                <a:ea typeface="Times New Roman" panose="02020603050405020304" pitchFamily="18" charset="0"/>
                <a:cs typeface="Times New Roman" panose="02020603050405020304" pitchFamily="18" charset="0"/>
              </a:rPr>
              <a:t>- where every learner will think and possibly write about what s/he believes on a topic, what are the arguments to base her/his opinion on, why s/he has this view, which are the factors affecting what s /he believes today. Learners present and explain their opinion to the others and they answer questions that are relevant and based more on the "aporia". Learners become self-directed and autonomous learners and research</a:t>
            </a:r>
          </a:p>
          <a:p>
            <a:pPr marL="0" lvl="0" indent="0">
              <a:lnSpc>
                <a:spcPct val="115000"/>
              </a:lnSpc>
              <a:spcAft>
                <a:spcPts val="800"/>
              </a:spcAft>
              <a:buNone/>
            </a:pPr>
            <a:r>
              <a:rPr lang="en" sz="2000" b="1" dirty="0">
                <a:solidFill>
                  <a:srgbClr val="33CC33"/>
                </a:solidFill>
                <a:latin typeface="Arial" panose="020B0604020202020204" pitchFamily="34" charset="0"/>
                <a:ea typeface="Times New Roman" panose="02020603050405020304" pitchFamily="18" charset="0"/>
                <a:cs typeface="Times New Roman" panose="02020603050405020304" pitchFamily="18" charset="0"/>
              </a:rPr>
              <a:t>5. </a:t>
            </a:r>
            <a:r>
              <a:rPr lang="en" sz="2000" b="1" dirty="0">
                <a:solidFill>
                  <a:srgbClr val="33CC33"/>
                </a:solidFill>
                <a:effectLst/>
                <a:latin typeface="Arial" panose="020B0604020202020204" pitchFamily="34" charset="0"/>
                <a:ea typeface="Times New Roman" panose="02020603050405020304" pitchFamily="18" charset="0"/>
                <a:cs typeface="Times New Roman" panose="02020603050405020304" pitchFamily="18" charset="0"/>
              </a:rPr>
              <a:t>Personalized Action plan </a:t>
            </a:r>
            <a:r>
              <a:rPr lang="en" sz="2000" dirty="0">
                <a:solidFill>
                  <a:srgbClr val="33CC33"/>
                </a:solidFill>
                <a:effectLst/>
                <a:latin typeface="Arial" panose="020B0604020202020204" pitchFamily="34" charset="0"/>
                <a:ea typeface="Times New Roman" panose="02020603050405020304" pitchFamily="18" charset="0"/>
                <a:cs typeface="Times New Roman" panose="02020603050405020304" pitchFamily="18" charset="0"/>
              </a:rPr>
              <a:t>- where learners record their feelings and opinions now, and create their personal or group action plan with short-term, medium-term and long-term measures</a:t>
            </a:r>
            <a:endParaRPr lang="en-US" sz="2000" dirty="0">
              <a:solidFill>
                <a:srgbClr val="33CC33"/>
              </a:solidFill>
            </a:endParaRPr>
          </a:p>
          <a:p>
            <a:endParaRPr lang="en-US" dirty="0"/>
          </a:p>
        </p:txBody>
      </p:sp>
      <p:pic>
        <p:nvPicPr>
          <p:cNvPr id="5" name="Picture 4" descr="A red and blue logo&#10;&#10;Description automatically generated">
            <a:extLst>
              <a:ext uri="{FF2B5EF4-FFF2-40B4-BE49-F238E27FC236}">
                <a16:creationId xmlns:a16="http://schemas.microsoft.com/office/drawing/2014/main" id="{8D6A156A-4512-0731-113B-B8D946300F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9421" y="5584262"/>
            <a:ext cx="2519785" cy="1273737"/>
          </a:xfrm>
          <a:prstGeom prst="rect">
            <a:avLst/>
          </a:prstGeom>
        </p:spPr>
      </p:pic>
    </p:spTree>
    <p:extLst>
      <p:ext uri="{BB962C8B-B14F-4D97-AF65-F5344CB8AC3E}">
        <p14:creationId xmlns:p14="http://schemas.microsoft.com/office/powerpoint/2010/main" val="26401448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34929-ABAD-6001-C1F2-8D0B4273AC6F}"/>
              </a:ext>
            </a:extLst>
          </p:cNvPr>
          <p:cNvSpPr>
            <a:spLocks noGrp="1"/>
          </p:cNvSpPr>
          <p:nvPr>
            <p:ph type="title"/>
          </p:nvPr>
        </p:nvSpPr>
        <p:spPr>
          <a:xfrm>
            <a:off x="345233" y="325370"/>
            <a:ext cx="4935279" cy="1956841"/>
          </a:xfrm>
        </p:spPr>
        <p:txBody>
          <a:bodyPr vert="horz" lIns="91440" tIns="45720" rIns="91440" bIns="45720" rtlCol="0" anchor="b">
            <a:normAutofit/>
          </a:bodyPr>
          <a:lstStyle/>
          <a:p>
            <a:r>
              <a:rPr lang="en-US" sz="3600" dirty="0"/>
              <a:t>Theatre and drama techniques</a:t>
            </a:r>
            <a:endParaRPr lang="en-US" sz="3600" b="1" dirty="0">
              <a:solidFill>
                <a:srgbClr val="C00000"/>
              </a:solidFill>
            </a:endParaRPr>
          </a:p>
        </p:txBody>
      </p:sp>
      <p:sp>
        <p:nvSpPr>
          <p:cNvPr id="3" name="Content Placeholder 2">
            <a:extLst>
              <a:ext uri="{FF2B5EF4-FFF2-40B4-BE49-F238E27FC236}">
                <a16:creationId xmlns:a16="http://schemas.microsoft.com/office/drawing/2014/main" id="{1FED80DC-2E13-0150-E2EA-2243C7AFF8FC}"/>
              </a:ext>
            </a:extLst>
          </p:cNvPr>
          <p:cNvSpPr>
            <a:spLocks noGrp="1"/>
          </p:cNvSpPr>
          <p:nvPr>
            <p:ph sz="half" idx="1"/>
          </p:nvPr>
        </p:nvSpPr>
        <p:spPr>
          <a:xfrm>
            <a:off x="2004061" y="2872899"/>
            <a:ext cx="3182691" cy="3320668"/>
          </a:xfrm>
        </p:spPr>
        <p:txBody>
          <a:bodyPr vert="horz" lIns="91440" tIns="45720" rIns="91440" bIns="45720" rtlCol="0">
            <a:normAutofit fontScale="92500" lnSpcReduction="10000"/>
          </a:bodyPr>
          <a:lstStyle/>
          <a:p>
            <a:r>
              <a:rPr lang="en-US" dirty="0"/>
              <a:t>Forum Theatre</a:t>
            </a:r>
          </a:p>
          <a:p>
            <a:r>
              <a:rPr lang="en-US" dirty="0"/>
              <a:t>Documentary Theatre</a:t>
            </a:r>
          </a:p>
          <a:p>
            <a:r>
              <a:rPr lang="en-US" dirty="0"/>
              <a:t>Invisible theatre</a:t>
            </a:r>
            <a:endParaRPr lang="el-GR" dirty="0"/>
          </a:p>
          <a:p>
            <a:r>
              <a:rPr lang="en-US" dirty="0"/>
              <a:t>Documentary theatre</a:t>
            </a:r>
          </a:p>
          <a:p>
            <a:r>
              <a:rPr lang="en-US" dirty="0"/>
              <a:t>Verbatim theatre</a:t>
            </a:r>
          </a:p>
          <a:p>
            <a:r>
              <a:rPr lang="en-US" dirty="0"/>
              <a:t>…</a:t>
            </a:r>
          </a:p>
          <a:p>
            <a:endParaRPr lang="en-US" sz="1900" dirty="0"/>
          </a:p>
        </p:txBody>
      </p:sp>
      <p:pic>
        <p:nvPicPr>
          <p:cNvPr id="5" name="Picture 2">
            <a:extLst>
              <a:ext uri="{FF2B5EF4-FFF2-40B4-BE49-F238E27FC236}">
                <a16:creationId xmlns:a16="http://schemas.microsoft.com/office/drawing/2014/main" id="{22545273-6D73-96C6-0063-22B109C47CB1}"/>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l="12112" r="12661"/>
          <a:stretch/>
        </p:blipFill>
        <p:spPr bwMode="auto">
          <a:xfrm>
            <a:off x="5507777" y="10"/>
            <a:ext cx="5159081"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ooter Placeholder 5">
            <a:extLst>
              <a:ext uri="{FF2B5EF4-FFF2-40B4-BE49-F238E27FC236}">
                <a16:creationId xmlns:a16="http://schemas.microsoft.com/office/drawing/2014/main" id="{BB55E57F-C67A-F0EF-0D98-21E637D20135}"/>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2374348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DD3F039-0D6D-4043-9596-8B396D9B71CB}"/>
              </a:ext>
            </a:extLst>
          </p:cNvPr>
          <p:cNvSpPr>
            <a:spLocks noGrp="1"/>
          </p:cNvSpPr>
          <p:nvPr>
            <p:ph type="title"/>
          </p:nvPr>
        </p:nvSpPr>
        <p:spPr>
          <a:xfrm>
            <a:off x="838200" y="135468"/>
            <a:ext cx="10515600" cy="1164424"/>
          </a:xfrm>
        </p:spPr>
        <p:txBody>
          <a:bodyPr>
            <a:normAutofit/>
          </a:bodyPr>
          <a:lstStyle/>
          <a:p>
            <a:r>
              <a:rPr lang="en" b="1" dirty="0">
                <a:solidFill>
                  <a:srgbClr val="C00000"/>
                </a:solidFill>
              </a:rPr>
              <a:t>Philosophy and Politics in Socrates</a:t>
            </a:r>
            <a:endParaRPr lang="el-GR" b="1" dirty="0">
              <a:solidFill>
                <a:srgbClr val="C00000"/>
              </a:solidFill>
            </a:endParaRPr>
          </a:p>
        </p:txBody>
      </p:sp>
      <p:sp>
        <p:nvSpPr>
          <p:cNvPr id="7" name="Θέση περιεχομένου 6">
            <a:extLst>
              <a:ext uri="{FF2B5EF4-FFF2-40B4-BE49-F238E27FC236}">
                <a16:creationId xmlns:a16="http://schemas.microsoft.com/office/drawing/2014/main" id="{02BB5FB1-2291-42E1-9BA7-B7D92A11E59A}"/>
              </a:ext>
            </a:extLst>
          </p:cNvPr>
          <p:cNvSpPr>
            <a:spLocks noGrp="1"/>
          </p:cNvSpPr>
          <p:nvPr>
            <p:ph idx="1"/>
          </p:nvPr>
        </p:nvSpPr>
        <p:spPr>
          <a:xfrm>
            <a:off x="451556" y="1264356"/>
            <a:ext cx="6585348" cy="5000977"/>
          </a:xfrm>
        </p:spPr>
        <p:txBody>
          <a:bodyPr>
            <a:normAutofit fontScale="92500" lnSpcReduction="20000"/>
          </a:bodyPr>
          <a:lstStyle/>
          <a:p>
            <a:pPr marL="0" indent="0">
              <a:buNone/>
            </a:pPr>
            <a:r>
              <a:rPr lang="en" dirty="0">
                <a:solidFill>
                  <a:srgbClr val="33CC33"/>
                </a:solidFill>
              </a:rPr>
              <a:t>The objective of Philosophy is identical to the objective of Politics:</a:t>
            </a:r>
          </a:p>
          <a:p>
            <a:r>
              <a:rPr lang="en" dirty="0">
                <a:solidFill>
                  <a:srgbClr val="33CC33"/>
                </a:solidFill>
              </a:rPr>
              <a:t>To develop </a:t>
            </a:r>
            <a:r>
              <a:rPr lang="en" b="1" dirty="0">
                <a:solidFill>
                  <a:srgbClr val="33CC33"/>
                </a:solidFill>
              </a:rPr>
              <a:t>autonomous citizens </a:t>
            </a:r>
            <a:r>
              <a:rPr lang="en" dirty="0">
                <a:solidFill>
                  <a:srgbClr val="33CC33"/>
                </a:solidFill>
              </a:rPr>
              <a:t>in autonomous societies</a:t>
            </a:r>
          </a:p>
          <a:p>
            <a:r>
              <a:rPr lang="en" b="1" dirty="0">
                <a:solidFill>
                  <a:srgbClr val="33CC33"/>
                </a:solidFill>
              </a:rPr>
              <a:t>Acting (praxis) </a:t>
            </a:r>
            <a:r>
              <a:rPr lang="en" dirty="0">
                <a:solidFill>
                  <a:srgbClr val="33CC33"/>
                </a:solidFill>
              </a:rPr>
              <a:t>is dialectically connected to the </a:t>
            </a:r>
            <a:r>
              <a:rPr lang="en" b="1" dirty="0">
                <a:solidFill>
                  <a:srgbClr val="33CC33"/>
                </a:solidFill>
              </a:rPr>
              <a:t>continuous change </a:t>
            </a:r>
            <a:r>
              <a:rPr lang="en" dirty="0">
                <a:solidFill>
                  <a:srgbClr val="33CC33"/>
                </a:solidFill>
              </a:rPr>
              <a:t>of the </a:t>
            </a:r>
            <a:r>
              <a:rPr lang="en" b="1" dirty="0">
                <a:solidFill>
                  <a:srgbClr val="33CC33"/>
                </a:solidFill>
              </a:rPr>
              <a:t>person who acts</a:t>
            </a:r>
          </a:p>
          <a:p>
            <a:r>
              <a:rPr lang="en" dirty="0">
                <a:solidFill>
                  <a:srgbClr val="33CC33"/>
                </a:solidFill>
              </a:rPr>
              <a:t>The concept of </a:t>
            </a:r>
            <a:r>
              <a:rPr lang="en" b="1" dirty="0">
                <a:solidFill>
                  <a:srgbClr val="33CC33"/>
                </a:solidFill>
              </a:rPr>
              <a:t>Citizen </a:t>
            </a:r>
            <a:r>
              <a:rPr lang="en" dirty="0">
                <a:solidFill>
                  <a:srgbClr val="33CC33"/>
                </a:solidFill>
              </a:rPr>
              <a:t>refers to the ethical personal stance towards others, the City, the Laws and the Institutions ( </a:t>
            </a:r>
            <a:r>
              <a:rPr lang="en" b="1" dirty="0">
                <a:solidFill>
                  <a:srgbClr val="33CC33"/>
                </a:solidFill>
              </a:rPr>
              <a:t>citizen</a:t>
            </a:r>
            <a:r>
              <a:rPr lang="en" dirty="0">
                <a:solidFill>
                  <a:srgbClr val="33CC33"/>
                </a:solidFill>
              </a:rPr>
              <a:t> </a:t>
            </a:r>
            <a:r>
              <a:rPr lang="en" b="1" dirty="0">
                <a:solidFill>
                  <a:srgbClr val="33CC33"/>
                </a:solidFill>
              </a:rPr>
              <a:t>citizen </a:t>
            </a:r>
            <a:r>
              <a:rPr lang="en" dirty="0">
                <a:solidFill>
                  <a:srgbClr val="33CC33"/>
                </a:solidFill>
              </a:rPr>
              <a:t>=/= </a:t>
            </a:r>
            <a:r>
              <a:rPr lang="en" b="1" dirty="0">
                <a:solidFill>
                  <a:srgbClr val="33CC33"/>
                </a:solidFill>
              </a:rPr>
              <a:t>idiot private person </a:t>
            </a:r>
            <a:r>
              <a:rPr lang="en" dirty="0">
                <a:solidFill>
                  <a:srgbClr val="33CC33"/>
                </a:solidFill>
              </a:rPr>
              <a:t>)</a:t>
            </a:r>
          </a:p>
          <a:p>
            <a:r>
              <a:rPr lang="en" b="1" dirty="0">
                <a:solidFill>
                  <a:srgbClr val="33CC33"/>
                </a:solidFill>
              </a:rPr>
              <a:t>Parrhesia </a:t>
            </a:r>
            <a:r>
              <a:rPr lang="en" dirty="0">
                <a:solidFill>
                  <a:srgbClr val="33CC33"/>
                </a:solidFill>
              </a:rPr>
              <a:t>is a unique means to political action</a:t>
            </a:r>
            <a:endParaRPr lang="el-GR" dirty="0">
              <a:solidFill>
                <a:srgbClr val="33CC33"/>
              </a:solidFill>
            </a:endParaRPr>
          </a:p>
          <a:p>
            <a:r>
              <a:rPr lang="en" b="1" dirty="0">
                <a:solidFill>
                  <a:srgbClr val="33CC33"/>
                </a:solidFill>
              </a:rPr>
              <a:t>Harmony </a:t>
            </a:r>
            <a:r>
              <a:rPr lang="en" dirty="0">
                <a:solidFill>
                  <a:srgbClr val="33CC33"/>
                </a:solidFill>
              </a:rPr>
              <a:t>between what we say and what we do, how we live</a:t>
            </a:r>
            <a:endParaRPr lang="el-GR" b="1" dirty="0">
              <a:solidFill>
                <a:srgbClr val="33CC33"/>
              </a:solidFill>
            </a:endParaRPr>
          </a:p>
        </p:txBody>
      </p:sp>
      <p:pic>
        <p:nvPicPr>
          <p:cNvPr id="4098" name="Picture 2">
            <a:extLst>
              <a:ext uri="{FF2B5EF4-FFF2-40B4-BE49-F238E27FC236}">
                <a16:creationId xmlns:a16="http://schemas.microsoft.com/office/drawing/2014/main" id="{4CE51D12-2C7E-471D-9661-D15A606D8B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9872" y="1550923"/>
            <a:ext cx="5202128" cy="4463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red and blue logo&#10;&#10;Description automatically generated">
            <a:extLst>
              <a:ext uri="{FF2B5EF4-FFF2-40B4-BE49-F238E27FC236}">
                <a16:creationId xmlns:a16="http://schemas.microsoft.com/office/drawing/2014/main" id="{A95BA507-1C33-CA75-7BD3-F24F4E8B35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1955" y="5844208"/>
            <a:ext cx="2147251" cy="1013791"/>
          </a:xfrm>
          <a:prstGeom prst="rect">
            <a:avLst/>
          </a:prstGeom>
        </p:spPr>
      </p:pic>
    </p:spTree>
    <p:extLst>
      <p:ext uri="{BB962C8B-B14F-4D97-AF65-F5344CB8AC3E}">
        <p14:creationId xmlns:p14="http://schemas.microsoft.com/office/powerpoint/2010/main" val="20709738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3C9BF-CBDD-49AA-A144-6CABDDA6174F}"/>
              </a:ext>
            </a:extLst>
          </p:cNvPr>
          <p:cNvSpPr>
            <a:spLocks noGrp="1"/>
          </p:cNvSpPr>
          <p:nvPr>
            <p:ph type="title"/>
          </p:nvPr>
        </p:nvSpPr>
        <p:spPr>
          <a:xfrm>
            <a:off x="677333" y="308611"/>
            <a:ext cx="9942175" cy="668496"/>
          </a:xfrm>
        </p:spPr>
        <p:txBody>
          <a:bodyPr>
            <a:noAutofit/>
          </a:bodyPr>
          <a:lstStyle/>
          <a:p>
            <a:r>
              <a:rPr lang="en" sz="3600" b="1" dirty="0">
                <a:solidFill>
                  <a:srgbClr val="C00000"/>
                </a:solidFill>
              </a:rPr>
              <a:t>Let's start! Homocentric cycles</a:t>
            </a:r>
            <a:br>
              <a:rPr lang="en-US" sz="3600" b="1" dirty="0">
                <a:solidFill>
                  <a:srgbClr val="C00000"/>
                </a:solidFill>
              </a:rPr>
            </a:br>
            <a:endParaRPr lang="en" sz="3600" b="1" dirty="0">
              <a:solidFill>
                <a:srgbClr val="C00000"/>
              </a:solidFill>
            </a:endParaRPr>
          </a:p>
        </p:txBody>
      </p:sp>
      <p:sp>
        <p:nvSpPr>
          <p:cNvPr id="3" name="Content Placeholder 2">
            <a:extLst>
              <a:ext uri="{FF2B5EF4-FFF2-40B4-BE49-F238E27FC236}">
                <a16:creationId xmlns:a16="http://schemas.microsoft.com/office/drawing/2014/main" id="{5C2836B1-546C-423F-8708-31A1A0073240}"/>
              </a:ext>
            </a:extLst>
          </p:cNvPr>
          <p:cNvSpPr>
            <a:spLocks noGrp="1"/>
          </p:cNvSpPr>
          <p:nvPr>
            <p:ph idx="1"/>
          </p:nvPr>
        </p:nvSpPr>
        <p:spPr>
          <a:xfrm>
            <a:off x="677333" y="1258349"/>
            <a:ext cx="6470952" cy="5291041"/>
          </a:xfrm>
        </p:spPr>
        <p:txBody>
          <a:bodyPr>
            <a:normAutofit fontScale="70000" lnSpcReduction="20000"/>
          </a:bodyPr>
          <a:lstStyle/>
          <a:p>
            <a:r>
              <a:rPr lang="en" dirty="0"/>
              <a:t>Should the police enter the Universities? Should a University be an asylum space for everyone?</a:t>
            </a:r>
          </a:p>
          <a:p>
            <a:r>
              <a:rPr lang="en" dirty="0"/>
              <a:t>Should an employee who knows his boss is trying to corrupt the civil servants follow his orders or risk to be fired?</a:t>
            </a:r>
          </a:p>
          <a:p>
            <a:r>
              <a:rPr lang="en" dirty="0"/>
              <a:t>Should a doctor save the life of a child or the life of an old man first when he has no time for both?</a:t>
            </a:r>
          </a:p>
          <a:p>
            <a:r>
              <a:rPr lang="en" dirty="0"/>
              <a:t>Should a priest who misused his power and harassed a woman in the church be punished </a:t>
            </a:r>
            <a:r>
              <a:rPr lang="en-US" dirty="0"/>
              <a:t>with a special exemplary punishment</a:t>
            </a:r>
            <a:r>
              <a:rPr lang="en" dirty="0"/>
              <a:t>?</a:t>
            </a:r>
          </a:p>
          <a:p>
            <a:r>
              <a:rPr lang="en" dirty="0"/>
              <a:t>Should we continue the exams online? Are they safe and real?</a:t>
            </a:r>
          </a:p>
          <a:p>
            <a:r>
              <a:rPr lang="en" dirty="0"/>
              <a:t>Should different commercial enterprises be free to organize all kinds of events they want in public monuments like the Acropolis?</a:t>
            </a:r>
          </a:p>
          <a:p>
            <a:r>
              <a:rPr lang="en" dirty="0"/>
              <a:t>Should the </a:t>
            </a:r>
            <a:r>
              <a:rPr lang="en-US" dirty="0"/>
              <a:t>policemen </a:t>
            </a:r>
            <a:r>
              <a:rPr lang="en" dirty="0"/>
              <a:t>have the right to go on strike?</a:t>
            </a:r>
          </a:p>
          <a:p>
            <a:r>
              <a:rPr lang="en-US" b="0" i="0" dirty="0">
                <a:solidFill>
                  <a:srgbClr val="1F1F1F"/>
                </a:solidFill>
                <a:effectLst/>
                <a:latin typeface="Google Sans"/>
              </a:rPr>
              <a:t>Should no homework be assigned in school</a:t>
            </a:r>
            <a:r>
              <a:rPr lang="en-US" dirty="0">
                <a:solidFill>
                  <a:srgbClr val="1F1F1F"/>
                </a:solidFill>
                <a:latin typeface="Google Sans"/>
              </a:rPr>
              <a:t> and let children more free time</a:t>
            </a:r>
            <a:r>
              <a:rPr lang="en-US" b="0" i="0" dirty="0">
                <a:solidFill>
                  <a:srgbClr val="1F1F1F"/>
                </a:solidFill>
                <a:effectLst/>
                <a:latin typeface="Google Sans"/>
              </a:rPr>
              <a:t>?</a:t>
            </a:r>
          </a:p>
          <a:p>
            <a:r>
              <a:rPr lang="en-US" dirty="0"/>
              <a:t>Should we have cameras (everywhere) in schools? </a:t>
            </a:r>
          </a:p>
          <a:p>
            <a:endParaRPr lang="en-US" dirty="0"/>
          </a:p>
          <a:p>
            <a:endParaRPr lang="en-US" dirty="0"/>
          </a:p>
        </p:txBody>
      </p:sp>
      <p:pic>
        <p:nvPicPr>
          <p:cNvPr id="4" name="Picture 3" descr="A red and blue logo&#10;&#10;Description automatically generated">
            <a:extLst>
              <a:ext uri="{FF2B5EF4-FFF2-40B4-BE49-F238E27FC236}">
                <a16:creationId xmlns:a16="http://schemas.microsoft.com/office/drawing/2014/main" id="{15EC1D13-0906-0C0C-9AD7-11CE71D5A8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2205" y="5499736"/>
            <a:ext cx="2687002" cy="1358264"/>
          </a:xfrm>
          <a:prstGeom prst="rect">
            <a:avLst/>
          </a:prstGeom>
        </p:spPr>
      </p:pic>
      <p:pic>
        <p:nvPicPr>
          <p:cNvPr id="1026" name="Picture 2" descr="previewer">
            <a:extLst>
              <a:ext uri="{FF2B5EF4-FFF2-40B4-BE49-F238E27FC236}">
                <a16:creationId xmlns:a16="http://schemas.microsoft.com/office/drawing/2014/main" id="{91C5916F-BE21-41F9-3903-EA929810B6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7431" y="977106"/>
            <a:ext cx="4522630" cy="45226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9344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 b="1" dirty="0">
                <a:solidFill>
                  <a:srgbClr val="C00000"/>
                </a:solidFill>
              </a:rPr>
              <a:t>Action planning is necassary</a:t>
            </a:r>
            <a:endParaRPr lang="el-GR" b="1" dirty="0">
              <a:solidFill>
                <a:srgbClr val="C00000"/>
              </a:solidFill>
            </a:endParaRPr>
          </a:p>
        </p:txBody>
      </p:sp>
      <p:sp>
        <p:nvSpPr>
          <p:cNvPr id="3" name="Θέση περιεχομένου 2"/>
          <p:cNvSpPr>
            <a:spLocks noGrp="1"/>
          </p:cNvSpPr>
          <p:nvPr>
            <p:ph idx="1"/>
          </p:nvPr>
        </p:nvSpPr>
        <p:spPr/>
        <p:txBody>
          <a:bodyPr>
            <a:normAutofit fontScale="77500" lnSpcReduction="20000"/>
          </a:bodyPr>
          <a:lstStyle/>
          <a:p>
            <a:r>
              <a:rPr lang="en" sz="3800" b="1" dirty="0">
                <a:solidFill>
                  <a:srgbClr val="00B0F0"/>
                </a:solidFill>
              </a:rPr>
              <a:t>Dialectics=Theory + Action/ Praxis</a:t>
            </a:r>
          </a:p>
          <a:p>
            <a:r>
              <a:rPr lang="en" sz="3800" b="1" dirty="0"/>
              <a:t>How can I gain more knowledge on this topic?</a:t>
            </a:r>
          </a:p>
          <a:p>
            <a:r>
              <a:rPr lang="en" sz="3800" b="1" dirty="0"/>
              <a:t>How can I develop my skills to think and act on this topic?</a:t>
            </a:r>
          </a:p>
          <a:p>
            <a:r>
              <a:rPr lang="en" sz="3800" b="1" dirty="0"/>
              <a:t>How can I change my attitude or my </a:t>
            </a:r>
            <a:r>
              <a:rPr lang="en" sz="3800" b="1" dirty="0" err="1"/>
              <a:t>behavior </a:t>
            </a:r>
            <a:r>
              <a:rPr lang="en" sz="3800" b="1" dirty="0"/>
              <a:t>, when I believe something is not right?</a:t>
            </a:r>
          </a:p>
          <a:p>
            <a:r>
              <a:rPr lang="en" sz="3800" b="1" dirty="0"/>
              <a:t>What else can I do to change the social context on this?</a:t>
            </a:r>
          </a:p>
          <a:p>
            <a:r>
              <a:rPr lang="en" sz="3800" b="1" dirty="0"/>
              <a:t>HOW CAN I </a:t>
            </a:r>
            <a:r>
              <a:rPr lang="en" sz="3800" b="1" dirty="0">
                <a:solidFill>
                  <a:srgbClr val="FF0000"/>
                </a:solidFill>
              </a:rPr>
              <a:t>THINK </a:t>
            </a:r>
            <a:r>
              <a:rPr lang="en" sz="3800" b="1" dirty="0"/>
              <a:t>IN A DIALECTICAL WAY </a:t>
            </a:r>
            <a:r>
              <a:rPr lang="en" sz="3800" b="1" dirty="0">
                <a:solidFill>
                  <a:srgbClr val="FF0000"/>
                </a:solidFill>
              </a:rPr>
              <a:t>AND ACT </a:t>
            </a:r>
            <a:r>
              <a:rPr lang="en" sz="3800" b="1" dirty="0"/>
              <a:t>AS AN ACTIVE CITIZEN?</a:t>
            </a:r>
          </a:p>
          <a:p>
            <a:pPr marL="0" indent="0">
              <a:buNone/>
            </a:pPr>
            <a:endParaRPr lang="en-US" dirty="0"/>
          </a:p>
          <a:p>
            <a:pPr marL="0" indent="0">
              <a:buNone/>
            </a:pPr>
            <a:endParaRPr lang="en-US" dirty="0"/>
          </a:p>
          <a:p>
            <a:pPr marL="0" indent="0">
              <a:buNone/>
            </a:pPr>
            <a:r>
              <a:rPr lang="en" dirty="0">
                <a:solidFill>
                  <a:schemeClr val="bg1">
                    <a:lumMod val="75000"/>
                  </a:schemeClr>
                </a:solidFill>
              </a:rPr>
              <a:t>IF</a:t>
            </a:r>
            <a:endParaRPr lang="el-GR" dirty="0">
              <a:solidFill>
                <a:schemeClr val="bg1">
                  <a:lumMod val="75000"/>
                </a:schemeClr>
              </a:solidFill>
            </a:endParaRPr>
          </a:p>
        </p:txBody>
      </p:sp>
      <p:pic>
        <p:nvPicPr>
          <p:cNvPr id="4" name="Picture 3" descr="A red and blue logo&#10;&#10;Description automatically generated">
            <a:extLst>
              <a:ext uri="{FF2B5EF4-FFF2-40B4-BE49-F238E27FC236}">
                <a16:creationId xmlns:a16="http://schemas.microsoft.com/office/drawing/2014/main" id="{4AA03FA0-A7EA-4F19-EFE8-A3DF3FEFE5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2205" y="5499736"/>
            <a:ext cx="2687002" cy="1358264"/>
          </a:xfrm>
          <a:prstGeom prst="rect">
            <a:avLst/>
          </a:prstGeom>
        </p:spPr>
      </p:pic>
    </p:spTree>
    <p:extLst>
      <p:ext uri="{BB962C8B-B14F-4D97-AF65-F5344CB8AC3E}">
        <p14:creationId xmlns:p14="http://schemas.microsoft.com/office/powerpoint/2010/main" val="256328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7CA2F-6448-D473-BF96-99F5A9321260}"/>
              </a:ext>
            </a:extLst>
          </p:cNvPr>
          <p:cNvSpPr>
            <a:spLocks noGrp="1"/>
          </p:cNvSpPr>
          <p:nvPr>
            <p:ph type="title"/>
          </p:nvPr>
        </p:nvSpPr>
        <p:spPr>
          <a:xfrm>
            <a:off x="838200" y="365126"/>
            <a:ext cx="10515600" cy="601230"/>
          </a:xfrm>
        </p:spPr>
        <p:txBody>
          <a:bodyPr>
            <a:normAutofit fontScale="90000"/>
          </a:bodyPr>
          <a:lstStyle/>
          <a:p>
            <a:r>
              <a:rPr lang="en" sz="4400" b="1" dirty="0">
                <a:solidFill>
                  <a:srgbClr val="C00000"/>
                </a:solidFill>
              </a:rPr>
              <a:t>Let's start! Homocentric cycles</a:t>
            </a:r>
            <a:endParaRPr lang="en-US" dirty="0"/>
          </a:p>
        </p:txBody>
      </p:sp>
      <p:sp>
        <p:nvSpPr>
          <p:cNvPr id="3" name="Content Placeholder 2">
            <a:extLst>
              <a:ext uri="{FF2B5EF4-FFF2-40B4-BE49-F238E27FC236}">
                <a16:creationId xmlns:a16="http://schemas.microsoft.com/office/drawing/2014/main" id="{134E186E-96D5-4529-EE27-8FC506A3794C}"/>
              </a:ext>
            </a:extLst>
          </p:cNvPr>
          <p:cNvSpPr>
            <a:spLocks noGrp="1"/>
          </p:cNvSpPr>
          <p:nvPr>
            <p:ph sz="half" idx="1"/>
          </p:nvPr>
        </p:nvSpPr>
        <p:spPr>
          <a:xfrm>
            <a:off x="838200" y="966356"/>
            <a:ext cx="5181600" cy="5210607"/>
          </a:xfrm>
        </p:spPr>
        <p:txBody>
          <a:bodyPr>
            <a:normAutofit fontScale="70000" lnSpcReduction="20000"/>
          </a:bodyPr>
          <a:lstStyle/>
          <a:p>
            <a:r>
              <a:rPr lang="en-US" dirty="0"/>
              <a:t>The DNA or the environment most defines what we are? </a:t>
            </a:r>
          </a:p>
          <a:p>
            <a:r>
              <a:rPr lang="en-US" dirty="0"/>
              <a:t>are you pro or against euthanasia to a person who suffers? </a:t>
            </a:r>
          </a:p>
          <a:p>
            <a:r>
              <a:rPr lang="en-US" dirty="0"/>
              <a:t>Should we reestablish the death penalty for people who do not regret a serious crime? </a:t>
            </a:r>
          </a:p>
          <a:p>
            <a:r>
              <a:rPr lang="en-US" dirty="0"/>
              <a:t>Should a teenage girl decide an abortion if she does not want the child? </a:t>
            </a:r>
          </a:p>
          <a:p>
            <a:r>
              <a:rPr lang="en-US" dirty="0"/>
              <a:t>Does God exist? </a:t>
            </a:r>
          </a:p>
          <a:p>
            <a:r>
              <a:rPr lang="en-US" dirty="0"/>
              <a:t>Should parents be in the position to “design” their babies? </a:t>
            </a:r>
          </a:p>
          <a:p>
            <a:r>
              <a:rPr lang="en-US" dirty="0"/>
              <a:t>Should animals have the same rights as men have? </a:t>
            </a:r>
          </a:p>
          <a:p>
            <a:r>
              <a:rPr lang="en-US" dirty="0"/>
              <a:t>Are the nuclear weapons necessary to keep the world peace? </a:t>
            </a:r>
          </a:p>
          <a:p>
            <a:r>
              <a:rPr lang="en-US" dirty="0"/>
              <a:t>Should migrants behave towards women the way they do it in their countries when living in host counties where their customs are not followed?</a:t>
            </a:r>
          </a:p>
          <a:p>
            <a:endParaRPr lang="en-US" dirty="0"/>
          </a:p>
          <a:p>
            <a:endParaRPr lang="en-US" dirty="0"/>
          </a:p>
          <a:p>
            <a:endParaRPr lang="en-US" dirty="0"/>
          </a:p>
          <a:p>
            <a:pPr marL="0" indent="0">
              <a:buNone/>
            </a:pPr>
            <a:endParaRPr lang="en-US" dirty="0"/>
          </a:p>
        </p:txBody>
      </p:sp>
      <p:sp>
        <p:nvSpPr>
          <p:cNvPr id="4" name="Content Placeholder 3">
            <a:extLst>
              <a:ext uri="{FF2B5EF4-FFF2-40B4-BE49-F238E27FC236}">
                <a16:creationId xmlns:a16="http://schemas.microsoft.com/office/drawing/2014/main" id="{1336F58E-D2DA-64CB-F638-678735D8EEDB}"/>
              </a:ext>
            </a:extLst>
          </p:cNvPr>
          <p:cNvSpPr>
            <a:spLocks noGrp="1"/>
          </p:cNvSpPr>
          <p:nvPr>
            <p:ph sz="half" idx="2"/>
          </p:nvPr>
        </p:nvSpPr>
        <p:spPr>
          <a:xfrm>
            <a:off x="6172200" y="1080655"/>
            <a:ext cx="5181600" cy="5096308"/>
          </a:xfrm>
        </p:spPr>
        <p:txBody>
          <a:bodyPr>
            <a:normAutofit fontScale="70000" lnSpcReduction="20000"/>
          </a:bodyPr>
          <a:lstStyle/>
          <a:p>
            <a:r>
              <a:rPr lang="en-US" dirty="0"/>
              <a:t>Is there a higher plan that directs our movements, or are we entirely responsible for our life choices, good and bad?</a:t>
            </a:r>
          </a:p>
          <a:p>
            <a:r>
              <a:rPr lang="en-US" dirty="0"/>
              <a:t>It is the question of good and bad, just and unjust, relativistic conventions to which each community of people responds separately, or do they all obey timeless laws of virtue?</a:t>
            </a:r>
          </a:p>
          <a:p>
            <a:r>
              <a:rPr lang="en-US" dirty="0"/>
              <a:t>Should we adopt “positive discrimination” in modern societies as women have been treated unfair for years OR this is unfair for men today? </a:t>
            </a:r>
          </a:p>
          <a:p>
            <a:r>
              <a:rPr lang="en-US" dirty="0"/>
              <a:t>Should young people vote from the age of 16?</a:t>
            </a:r>
          </a:p>
          <a:p>
            <a:r>
              <a:rPr lang="en-US" dirty="0"/>
              <a:t>Should homosexual couples have the right to adopt children? </a:t>
            </a:r>
          </a:p>
          <a:p>
            <a:r>
              <a:rPr lang="en-US" dirty="0"/>
              <a:t>Today the rights and not the duties of children is what counts most</a:t>
            </a:r>
          </a:p>
          <a:p>
            <a:endParaRPr lang="en-US" dirty="0"/>
          </a:p>
        </p:txBody>
      </p:sp>
    </p:spTree>
    <p:extLst>
      <p:ext uri="{BB962C8B-B14F-4D97-AF65-F5344CB8AC3E}">
        <p14:creationId xmlns:p14="http://schemas.microsoft.com/office/powerpoint/2010/main" val="3997849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546755" y="126397"/>
            <a:ext cx="11046933" cy="1146221"/>
          </a:xfrm>
        </p:spPr>
        <p:txBody>
          <a:bodyPr>
            <a:normAutofit fontScale="90000"/>
          </a:bodyPr>
          <a:lstStyle/>
          <a:p>
            <a:br>
              <a:rPr lang="en-US" b="1" dirty="0">
                <a:solidFill>
                  <a:srgbClr val="C00000"/>
                </a:solidFill>
              </a:rPr>
            </a:br>
            <a:r>
              <a:rPr lang="en" b="1" dirty="0">
                <a:solidFill>
                  <a:srgbClr val="C00000"/>
                </a:solidFill>
              </a:rPr>
              <a:t>Binary oppositions</a:t>
            </a:r>
            <a:br>
              <a:rPr lang="en-US" b="1" dirty="0"/>
            </a:br>
            <a:endParaRPr lang="el-GR" b="1" dirty="0"/>
          </a:p>
        </p:txBody>
      </p:sp>
      <p:sp>
        <p:nvSpPr>
          <p:cNvPr id="3" name="Θέση περιεχομένου 2"/>
          <p:cNvSpPr>
            <a:spLocks noGrp="1"/>
          </p:cNvSpPr>
          <p:nvPr>
            <p:ph idx="1"/>
          </p:nvPr>
        </p:nvSpPr>
        <p:spPr>
          <a:xfrm>
            <a:off x="367646" y="1272618"/>
            <a:ext cx="5524108" cy="5458985"/>
          </a:xfrm>
        </p:spPr>
        <p:txBody>
          <a:bodyPr>
            <a:normAutofit lnSpcReduction="10000"/>
          </a:bodyPr>
          <a:lstStyle/>
          <a:p>
            <a:r>
              <a:rPr lang="en" sz="2200" dirty="0">
                <a:solidFill>
                  <a:srgbClr val="33CC33"/>
                </a:solidFill>
              </a:rPr>
              <a:t>Protection of the physical environment OR technological &amp; financial progress;</a:t>
            </a:r>
          </a:p>
          <a:p>
            <a:r>
              <a:rPr lang="en" sz="2200" dirty="0">
                <a:solidFill>
                  <a:srgbClr val="33CC33"/>
                </a:solidFill>
              </a:rPr>
              <a:t>Should we obey the laws of the state if we consider they oppose ethical / humanitarian laws?</a:t>
            </a:r>
          </a:p>
          <a:p>
            <a:r>
              <a:rPr lang="en" sz="2200" dirty="0">
                <a:solidFill>
                  <a:srgbClr val="33CC33"/>
                </a:solidFill>
              </a:rPr>
              <a:t>Disobedience to state laws should always be criticized negatively?</a:t>
            </a:r>
          </a:p>
          <a:p>
            <a:r>
              <a:rPr lang="en" sz="2200" dirty="0">
                <a:solidFill>
                  <a:srgbClr val="33CC33"/>
                </a:solidFill>
              </a:rPr>
              <a:t>Under what (pre)conditions can we break the law?</a:t>
            </a:r>
          </a:p>
          <a:p>
            <a:r>
              <a:rPr lang="en" sz="2200" dirty="0">
                <a:solidFill>
                  <a:srgbClr val="33CC33"/>
                </a:solidFill>
              </a:rPr>
              <a:t>Do we really bear responsibility for our actions in case we follow orders? How free is an executive to express her/his own views?</a:t>
            </a:r>
          </a:p>
          <a:p>
            <a:r>
              <a:rPr lang="en" sz="2200" dirty="0">
                <a:solidFill>
                  <a:srgbClr val="33CC33"/>
                </a:solidFill>
              </a:rPr>
              <a:t>Can she/he act against the orders, knowing that there will be consequences? Is it fair to break the order and pay the cost?</a:t>
            </a:r>
          </a:p>
          <a:p>
            <a:pPr marL="0" indent="0">
              <a:buNone/>
            </a:pPr>
            <a:endParaRPr lang="en-US" dirty="0">
              <a:solidFill>
                <a:schemeClr val="bg1">
                  <a:lumMod val="75000"/>
                </a:schemeClr>
              </a:solidFill>
            </a:endParaRPr>
          </a:p>
        </p:txBody>
      </p:sp>
      <p:pic>
        <p:nvPicPr>
          <p:cNvPr id="25604" name="Picture 4" descr="Binary opposition | CulturalMedia">
            <a:extLst>
              <a:ext uri="{FF2B5EF4-FFF2-40B4-BE49-F238E27FC236}">
                <a16:creationId xmlns:a16="http://schemas.microsoft.com/office/drawing/2014/main" id="{1185E2DF-740C-47A9-B631-38CD571579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9909" y="1643062"/>
            <a:ext cx="5121308" cy="415442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red and blue logo&#10;&#10;Description automatically generated">
            <a:extLst>
              <a:ext uri="{FF2B5EF4-FFF2-40B4-BE49-F238E27FC236}">
                <a16:creationId xmlns:a16="http://schemas.microsoft.com/office/drawing/2014/main" id="{7CB24BA6-5AD0-44DD-42F4-5393EE7383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2205" y="5886450"/>
            <a:ext cx="2687002" cy="971550"/>
          </a:xfrm>
          <a:prstGeom prst="rect">
            <a:avLst/>
          </a:prstGeom>
        </p:spPr>
      </p:pic>
    </p:spTree>
    <p:extLst>
      <p:ext uri="{BB962C8B-B14F-4D97-AF65-F5344CB8AC3E}">
        <p14:creationId xmlns:p14="http://schemas.microsoft.com/office/powerpoint/2010/main" val="1504963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27923-71CD-47A5-AD83-345B4DA76060}"/>
              </a:ext>
            </a:extLst>
          </p:cNvPr>
          <p:cNvSpPr>
            <a:spLocks noGrp="1"/>
          </p:cNvSpPr>
          <p:nvPr>
            <p:ph type="title"/>
          </p:nvPr>
        </p:nvSpPr>
        <p:spPr>
          <a:xfrm>
            <a:off x="838200" y="365126"/>
            <a:ext cx="10515600" cy="1342376"/>
          </a:xfrm>
        </p:spPr>
        <p:txBody>
          <a:bodyPr>
            <a:normAutofit/>
          </a:bodyPr>
          <a:lstStyle/>
          <a:p>
            <a:r>
              <a:rPr lang="en" b="1" dirty="0">
                <a:solidFill>
                  <a:srgbClr val="C00000"/>
                </a:solidFill>
              </a:rPr>
              <a:t>Dialectical Method techniques</a:t>
            </a:r>
          </a:p>
        </p:txBody>
      </p:sp>
      <p:sp>
        <p:nvSpPr>
          <p:cNvPr id="3" name="Content Placeholder 2">
            <a:extLst>
              <a:ext uri="{FF2B5EF4-FFF2-40B4-BE49-F238E27FC236}">
                <a16:creationId xmlns:a16="http://schemas.microsoft.com/office/drawing/2014/main" id="{0CC432A0-F070-47A9-A359-E8ACBE6576AA}"/>
              </a:ext>
            </a:extLst>
          </p:cNvPr>
          <p:cNvSpPr>
            <a:spLocks noGrp="1"/>
          </p:cNvSpPr>
          <p:nvPr>
            <p:ph sz="half" idx="1"/>
          </p:nvPr>
        </p:nvSpPr>
        <p:spPr/>
        <p:txBody>
          <a:bodyPr>
            <a:normAutofit/>
          </a:bodyPr>
          <a:lstStyle/>
          <a:p>
            <a:endParaRPr lang="en-US" dirty="0"/>
          </a:p>
          <a:p>
            <a:endParaRPr lang="en-US" dirty="0"/>
          </a:p>
        </p:txBody>
      </p:sp>
      <p:sp>
        <p:nvSpPr>
          <p:cNvPr id="4" name="Content Placeholder 3">
            <a:extLst>
              <a:ext uri="{FF2B5EF4-FFF2-40B4-BE49-F238E27FC236}">
                <a16:creationId xmlns:a16="http://schemas.microsoft.com/office/drawing/2014/main" id="{D7735589-2CF1-4606-82F4-CFEB87C04A32}"/>
              </a:ext>
            </a:extLst>
          </p:cNvPr>
          <p:cNvSpPr>
            <a:spLocks noGrp="1"/>
          </p:cNvSpPr>
          <p:nvPr>
            <p:ph sz="half" idx="2"/>
          </p:nvPr>
        </p:nvSpPr>
        <p:spPr>
          <a:xfrm>
            <a:off x="5938886" y="1433689"/>
            <a:ext cx="5414914" cy="4607673"/>
          </a:xfrm>
        </p:spPr>
        <p:txBody>
          <a:bodyPr>
            <a:normAutofit/>
          </a:bodyPr>
          <a:lstStyle/>
          <a:p>
            <a:r>
              <a:rPr lang="en-US" dirty="0"/>
              <a:t>Any ideas? </a:t>
            </a:r>
          </a:p>
        </p:txBody>
      </p:sp>
      <p:pic>
        <p:nvPicPr>
          <p:cNvPr id="5" name="Θέση περιεχομένου 4">
            <a:extLst>
              <a:ext uri="{FF2B5EF4-FFF2-40B4-BE49-F238E27FC236}">
                <a16:creationId xmlns:a16="http://schemas.microsoft.com/office/drawing/2014/main" id="{32049D95-523F-4123-979C-5EAC15478E63}"/>
              </a:ext>
            </a:extLst>
          </p:cNvPr>
          <p:cNvPicPr>
            <a:picLocks noChangeAspect="1"/>
          </p:cNvPicPr>
          <p:nvPr/>
        </p:nvPicPr>
        <p:blipFill>
          <a:blip r:embed="rId2"/>
          <a:stretch>
            <a:fillRect/>
          </a:stretch>
        </p:blipFill>
        <p:spPr>
          <a:xfrm>
            <a:off x="0" y="1433689"/>
            <a:ext cx="6096000" cy="5238044"/>
          </a:xfrm>
          <a:prstGeom prst="rect">
            <a:avLst/>
          </a:prstGeom>
        </p:spPr>
      </p:pic>
      <p:pic>
        <p:nvPicPr>
          <p:cNvPr id="7" name="Picture 6" descr="A red and blue logo&#10;&#10;Description automatically generated">
            <a:extLst>
              <a:ext uri="{FF2B5EF4-FFF2-40B4-BE49-F238E27FC236}">
                <a16:creationId xmlns:a16="http://schemas.microsoft.com/office/drawing/2014/main" id="{981A6E11-B4A4-B46F-4800-4CDB5C7AD5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2205" y="5499736"/>
            <a:ext cx="2687002" cy="1358264"/>
          </a:xfrm>
          <a:prstGeom prst="rect">
            <a:avLst/>
          </a:prstGeom>
        </p:spPr>
      </p:pic>
    </p:spTree>
    <p:extLst>
      <p:ext uri="{BB962C8B-B14F-4D97-AF65-F5344CB8AC3E}">
        <p14:creationId xmlns:p14="http://schemas.microsoft.com/office/powerpoint/2010/main" val="1973669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2091B-A03D-F854-E18C-27C00583BA5E}"/>
              </a:ext>
            </a:extLst>
          </p:cNvPr>
          <p:cNvSpPr>
            <a:spLocks noGrp="1"/>
          </p:cNvSpPr>
          <p:nvPr>
            <p:ph type="title"/>
          </p:nvPr>
        </p:nvSpPr>
        <p:spPr>
          <a:xfrm>
            <a:off x="838200" y="365125"/>
            <a:ext cx="10515600" cy="707895"/>
          </a:xfrm>
        </p:spPr>
        <p:txBody>
          <a:bodyPr/>
          <a:lstStyle/>
          <a:p>
            <a:r>
              <a:rPr lang="en-US" b="1" dirty="0">
                <a:solidFill>
                  <a:srgbClr val="C00000"/>
                </a:solidFill>
              </a:rPr>
              <a:t>Dialectical method</a:t>
            </a:r>
          </a:p>
        </p:txBody>
      </p:sp>
      <p:sp>
        <p:nvSpPr>
          <p:cNvPr id="3" name="Content Placeholder 2">
            <a:extLst>
              <a:ext uri="{FF2B5EF4-FFF2-40B4-BE49-F238E27FC236}">
                <a16:creationId xmlns:a16="http://schemas.microsoft.com/office/drawing/2014/main" id="{E86DC350-2B17-584B-8CA1-69C25E67E626}"/>
              </a:ext>
            </a:extLst>
          </p:cNvPr>
          <p:cNvSpPr>
            <a:spLocks noGrp="1"/>
          </p:cNvSpPr>
          <p:nvPr>
            <p:ph sz="half" idx="1"/>
          </p:nvPr>
        </p:nvSpPr>
        <p:spPr>
          <a:xfrm>
            <a:off x="838200" y="1212980"/>
            <a:ext cx="5181600" cy="4963983"/>
          </a:xfrm>
        </p:spPr>
        <p:txBody>
          <a:bodyPr>
            <a:normAutofit fontScale="92500" lnSpcReduction="20000"/>
          </a:bodyPr>
          <a:lstStyle/>
          <a:p>
            <a:pPr marL="514350" indent="-514350">
              <a:buFont typeface="+mj-lt"/>
              <a:buAutoNum type="arabicPeriod"/>
            </a:pPr>
            <a:r>
              <a:rPr lang="en-US" b="1" dirty="0">
                <a:solidFill>
                  <a:srgbClr val="0070C0"/>
                </a:solidFill>
              </a:rPr>
              <a:t>Where do you stand on the line? </a:t>
            </a:r>
          </a:p>
          <a:p>
            <a:pPr marL="514350" indent="-514350">
              <a:buFont typeface="+mj-lt"/>
              <a:buAutoNum type="arabicPeriod"/>
            </a:pPr>
            <a:r>
              <a:rPr lang="en-US" b="1" dirty="0">
                <a:solidFill>
                  <a:srgbClr val="0070C0"/>
                </a:solidFill>
              </a:rPr>
              <a:t>Silent discussion</a:t>
            </a:r>
          </a:p>
          <a:p>
            <a:pPr marL="514350" indent="-514350">
              <a:buFont typeface="+mj-lt"/>
              <a:buAutoNum type="arabicPeriod"/>
            </a:pPr>
            <a:r>
              <a:rPr lang="en-US" b="1" dirty="0">
                <a:solidFill>
                  <a:srgbClr val="0070C0"/>
                </a:solidFill>
              </a:rPr>
              <a:t>Individual work</a:t>
            </a:r>
          </a:p>
          <a:p>
            <a:pPr marL="514350" indent="-514350">
              <a:buFont typeface="+mj-lt"/>
              <a:buAutoNum type="arabicPeriod"/>
            </a:pPr>
            <a:r>
              <a:rPr lang="en-US" b="1" dirty="0">
                <a:solidFill>
                  <a:srgbClr val="0070C0"/>
                </a:solidFill>
              </a:rPr>
              <a:t>In the shoes of the other</a:t>
            </a:r>
          </a:p>
          <a:p>
            <a:pPr marL="514350" indent="-514350">
              <a:buFont typeface="+mj-lt"/>
              <a:buAutoNum type="arabicPeriod"/>
            </a:pPr>
            <a:r>
              <a:rPr lang="en-US" b="1" dirty="0">
                <a:solidFill>
                  <a:srgbClr val="0070C0"/>
                </a:solidFill>
              </a:rPr>
              <a:t>Definitions of terms</a:t>
            </a:r>
          </a:p>
          <a:p>
            <a:pPr marL="514350" indent="-514350">
              <a:buFont typeface="+mj-lt"/>
              <a:buAutoNum type="arabicPeriod"/>
            </a:pPr>
            <a:r>
              <a:rPr lang="en-US" b="1" dirty="0">
                <a:solidFill>
                  <a:srgbClr val="0070C0"/>
                </a:solidFill>
              </a:rPr>
              <a:t>Essential questions</a:t>
            </a:r>
          </a:p>
          <a:p>
            <a:pPr marL="514350" indent="-514350">
              <a:buFont typeface="+mj-lt"/>
              <a:buAutoNum type="arabicPeriod"/>
            </a:pPr>
            <a:r>
              <a:rPr lang="en-US" b="1" dirty="0">
                <a:solidFill>
                  <a:srgbClr val="0070C0"/>
                </a:solidFill>
              </a:rPr>
              <a:t>The 5 whys / the </a:t>
            </a:r>
            <a:r>
              <a:rPr lang="en-US" b="1" dirty="0" err="1">
                <a:solidFill>
                  <a:srgbClr val="0070C0"/>
                </a:solidFill>
              </a:rPr>
              <a:t>Wh</a:t>
            </a:r>
            <a:r>
              <a:rPr lang="en-US" b="1" dirty="0">
                <a:solidFill>
                  <a:srgbClr val="0070C0"/>
                </a:solidFill>
              </a:rPr>
              <a:t>… questions</a:t>
            </a:r>
          </a:p>
          <a:p>
            <a:pPr marL="514350" indent="-514350">
              <a:buFont typeface="+mj-lt"/>
              <a:buAutoNum type="arabicPeriod"/>
            </a:pPr>
            <a:r>
              <a:rPr lang="en-US" b="1" dirty="0">
                <a:solidFill>
                  <a:srgbClr val="0070C0"/>
                </a:solidFill>
              </a:rPr>
              <a:t>Questions with the notion of Time</a:t>
            </a:r>
          </a:p>
          <a:p>
            <a:pPr marL="514350" indent="-514350">
              <a:buFont typeface="+mj-lt"/>
              <a:buAutoNum type="arabicPeriod"/>
            </a:pPr>
            <a:r>
              <a:rPr lang="en-US" b="1" dirty="0">
                <a:solidFill>
                  <a:srgbClr val="0070C0"/>
                </a:solidFill>
              </a:rPr>
              <a:t>Imagine the impossible </a:t>
            </a:r>
          </a:p>
          <a:p>
            <a:pPr marL="514350" indent="-514350">
              <a:buFont typeface="+mj-lt"/>
              <a:buAutoNum type="arabicPeriod"/>
            </a:pPr>
            <a:r>
              <a:rPr lang="en" sz="2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Two truths and one lie</a:t>
            </a:r>
            <a:endParaRPr lang="en-US" sz="2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b="1" dirty="0">
              <a:solidFill>
                <a:srgbClr val="0070C0"/>
              </a:solidFill>
            </a:endParaRPr>
          </a:p>
          <a:p>
            <a:endParaRPr lang="en-US" dirty="0"/>
          </a:p>
          <a:p>
            <a:endParaRPr lang="en-US" dirty="0"/>
          </a:p>
          <a:p>
            <a:endParaRPr lang="en-US" dirty="0"/>
          </a:p>
        </p:txBody>
      </p:sp>
      <p:pic>
        <p:nvPicPr>
          <p:cNvPr id="5" name="Θέση περιεχομένου 4">
            <a:extLst>
              <a:ext uri="{FF2B5EF4-FFF2-40B4-BE49-F238E27FC236}">
                <a16:creationId xmlns:a16="http://schemas.microsoft.com/office/drawing/2014/main" id="{9FA40841-5A57-40FB-B7B4-03FBD8AD1EDD}"/>
              </a:ext>
            </a:extLst>
          </p:cNvPr>
          <p:cNvPicPr>
            <a:picLocks noGrp="1" noChangeAspect="1"/>
          </p:cNvPicPr>
          <p:nvPr>
            <p:ph sz="half" idx="2"/>
          </p:nvPr>
        </p:nvPicPr>
        <p:blipFill>
          <a:blip r:embed="rId2"/>
          <a:stretch>
            <a:fillRect/>
          </a:stretch>
        </p:blipFill>
        <p:spPr>
          <a:xfrm>
            <a:off x="6419461" y="540009"/>
            <a:ext cx="5772539" cy="5346441"/>
          </a:xfrm>
          <a:prstGeom prst="rect">
            <a:avLst/>
          </a:prstGeom>
        </p:spPr>
      </p:pic>
      <p:pic>
        <p:nvPicPr>
          <p:cNvPr id="6" name="Picture 5" descr="A red and blue logo&#10;&#10;Description automatically generated">
            <a:extLst>
              <a:ext uri="{FF2B5EF4-FFF2-40B4-BE49-F238E27FC236}">
                <a16:creationId xmlns:a16="http://schemas.microsoft.com/office/drawing/2014/main" id="{E74FD237-4804-3B5B-06ED-134FD011C1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18441" y="5886450"/>
            <a:ext cx="2230766" cy="971550"/>
          </a:xfrm>
          <a:prstGeom prst="rect">
            <a:avLst/>
          </a:prstGeom>
        </p:spPr>
      </p:pic>
    </p:spTree>
    <p:extLst>
      <p:ext uri="{BB962C8B-B14F-4D97-AF65-F5344CB8AC3E}">
        <p14:creationId xmlns:p14="http://schemas.microsoft.com/office/powerpoint/2010/main" val="2223831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9541B-79FF-448A-A33F-95F014A0ECE7}"/>
              </a:ext>
            </a:extLst>
          </p:cNvPr>
          <p:cNvSpPr>
            <a:spLocks noGrp="1"/>
          </p:cNvSpPr>
          <p:nvPr>
            <p:ph type="title"/>
          </p:nvPr>
        </p:nvSpPr>
        <p:spPr>
          <a:xfrm>
            <a:off x="1981200" y="274638"/>
            <a:ext cx="8229600" cy="1050822"/>
          </a:xfrm>
        </p:spPr>
        <p:txBody>
          <a:bodyPr>
            <a:normAutofit fontScale="90000"/>
          </a:bodyPr>
          <a:lstStyle/>
          <a:p>
            <a:r>
              <a:rPr lang="en" b="1" dirty="0">
                <a:solidFill>
                  <a:srgbClr val="C00000"/>
                </a:solidFill>
              </a:rPr>
              <a:t>Dialectical method </a:t>
            </a:r>
            <a:br>
              <a:rPr lang="en" b="1" dirty="0">
                <a:solidFill>
                  <a:srgbClr val="C00000"/>
                </a:solidFill>
              </a:rPr>
            </a:br>
            <a:r>
              <a:rPr lang="en" b="1" dirty="0">
                <a:solidFill>
                  <a:srgbClr val="C00000"/>
                </a:solidFill>
              </a:rPr>
              <a:t>Definitions</a:t>
            </a:r>
            <a:endParaRPr lang="en-US" dirty="0">
              <a:solidFill>
                <a:srgbClr val="C00000"/>
              </a:solidFill>
            </a:endParaRPr>
          </a:p>
        </p:txBody>
      </p:sp>
      <p:sp>
        <p:nvSpPr>
          <p:cNvPr id="3" name="Content Placeholder 2">
            <a:extLst>
              <a:ext uri="{FF2B5EF4-FFF2-40B4-BE49-F238E27FC236}">
                <a16:creationId xmlns:a16="http://schemas.microsoft.com/office/drawing/2014/main" id="{A7CC7F28-2E3C-47F0-B16D-8DBA6A2BD15C}"/>
              </a:ext>
            </a:extLst>
          </p:cNvPr>
          <p:cNvSpPr>
            <a:spLocks noGrp="1"/>
          </p:cNvSpPr>
          <p:nvPr>
            <p:ph idx="1"/>
          </p:nvPr>
        </p:nvSpPr>
        <p:spPr>
          <a:xfrm>
            <a:off x="1631504" y="1325460"/>
            <a:ext cx="8856984" cy="5415907"/>
          </a:xfrm>
        </p:spPr>
        <p:txBody>
          <a:bodyPr>
            <a:normAutofit fontScale="85000" lnSpcReduction="20000"/>
          </a:bodyPr>
          <a:lstStyle/>
          <a:p>
            <a:pPr algn="l" fontAlgn="base"/>
            <a:endParaRPr lang="en-US" b="1" i="0" dirty="0">
              <a:solidFill>
                <a:srgbClr val="265667"/>
              </a:solidFill>
              <a:effectLst/>
              <a:latin typeface="Open Sans"/>
            </a:endParaRPr>
          </a:p>
          <a:p>
            <a:pPr algn="l" fontAlgn="base"/>
            <a:r>
              <a:rPr lang="en" b="1" i="0" dirty="0">
                <a:solidFill>
                  <a:srgbClr val="265667"/>
                </a:solidFill>
                <a:effectLst/>
                <a:latin typeface="Open Sans"/>
              </a:rPr>
              <a:t>Definition of </a:t>
            </a:r>
            <a:r>
              <a:rPr lang="en" b="1" i="1" dirty="0">
                <a:solidFill>
                  <a:srgbClr val="265667"/>
                </a:solidFill>
                <a:effectLst/>
                <a:latin typeface="inherit"/>
              </a:rPr>
              <a:t>ethics</a:t>
            </a:r>
            <a:endParaRPr lang="en-US" b="1" i="0" dirty="0">
              <a:solidFill>
                <a:srgbClr val="265667"/>
              </a:solidFill>
              <a:effectLst/>
              <a:latin typeface="Open Sans"/>
            </a:endParaRPr>
          </a:p>
          <a:p>
            <a:pPr algn="l" fontAlgn="base"/>
            <a:r>
              <a:rPr lang="en" b="1" i="0" dirty="0">
                <a:solidFill>
                  <a:srgbClr val="212529"/>
                </a:solidFill>
                <a:effectLst/>
                <a:latin typeface="Open Sans"/>
              </a:rPr>
              <a:t>A. ethics </a:t>
            </a:r>
            <a:r>
              <a:rPr lang="en" b="0" i="1" dirty="0">
                <a:solidFill>
                  <a:srgbClr val="212529"/>
                </a:solidFill>
                <a:effectLst/>
                <a:latin typeface="Open Sans"/>
              </a:rPr>
              <a:t>plural in form but singular or plural in construction</a:t>
            </a:r>
            <a:r>
              <a:rPr lang="en" b="0" i="0" dirty="0">
                <a:solidFill>
                  <a:srgbClr val="212529"/>
                </a:solidFill>
                <a:effectLst/>
                <a:latin typeface="Open Sans"/>
              </a:rPr>
              <a:t> </a:t>
            </a:r>
            <a:r>
              <a:rPr lang="en" b="1" i="0" dirty="0">
                <a:solidFill>
                  <a:srgbClr val="303336"/>
                </a:solidFill>
                <a:effectLst/>
                <a:latin typeface="inherit"/>
              </a:rPr>
              <a:t>: </a:t>
            </a:r>
            <a:r>
              <a:rPr lang="en" b="0" i="0" dirty="0">
                <a:solidFill>
                  <a:srgbClr val="303336"/>
                </a:solidFill>
                <a:effectLst/>
                <a:latin typeface="Open Sans"/>
              </a:rPr>
              <a:t>the discipline dealing with what is good and bad and with moral duty and obligation</a:t>
            </a:r>
            <a:endParaRPr lang="en-US" b="0" i="0" dirty="0">
              <a:solidFill>
                <a:srgbClr val="212529"/>
              </a:solidFill>
              <a:effectLst/>
              <a:latin typeface="Open Sans"/>
            </a:endParaRPr>
          </a:p>
          <a:p>
            <a:pPr algn="l" fontAlgn="base"/>
            <a:r>
              <a:rPr lang="en" b="1" i="0" dirty="0">
                <a:solidFill>
                  <a:srgbClr val="212529"/>
                </a:solidFill>
                <a:effectLst/>
                <a:latin typeface="Open Sans"/>
              </a:rPr>
              <a:t>2a </a:t>
            </a:r>
            <a:r>
              <a:rPr lang="en" b="1" i="0" dirty="0">
                <a:solidFill>
                  <a:srgbClr val="303336"/>
                </a:solidFill>
                <a:effectLst/>
                <a:latin typeface="inherit"/>
              </a:rPr>
              <a:t>: </a:t>
            </a:r>
            <a:r>
              <a:rPr lang="en" b="0" i="0" dirty="0">
                <a:solidFill>
                  <a:srgbClr val="303336"/>
                </a:solidFill>
                <a:effectLst/>
                <a:latin typeface="Open Sans"/>
              </a:rPr>
              <a:t>a set of moral principles </a:t>
            </a:r>
            <a:r>
              <a:rPr lang="en" b="1" i="0" dirty="0">
                <a:solidFill>
                  <a:srgbClr val="303336"/>
                </a:solidFill>
                <a:effectLst/>
                <a:latin typeface="inherit"/>
              </a:rPr>
              <a:t>: </a:t>
            </a:r>
            <a:r>
              <a:rPr lang="en" b="0" i="0" dirty="0">
                <a:solidFill>
                  <a:srgbClr val="303336"/>
                </a:solidFill>
                <a:effectLst/>
                <a:latin typeface="Open Sans"/>
              </a:rPr>
              <a:t>a theory or system of moral values </a:t>
            </a:r>
            <a:r>
              <a:rPr lang="en" b="0" i="1" dirty="0">
                <a:solidFill>
                  <a:srgbClr val="00B0F0"/>
                </a:solidFill>
                <a:effectLst/>
                <a:latin typeface="Open Sans"/>
              </a:rPr>
              <a:t>the present-day materialistic ethic, an old-fashioned work ethic </a:t>
            </a:r>
            <a:r>
              <a:rPr lang="en" b="0" i="0" dirty="0">
                <a:solidFill>
                  <a:srgbClr val="303336"/>
                </a:solidFill>
                <a:effectLst/>
                <a:latin typeface="Open Sans"/>
              </a:rPr>
              <a:t>—often used in plural but singular or plural in construction </a:t>
            </a:r>
            <a:r>
              <a:rPr lang="en" b="0" i="1" dirty="0">
                <a:solidFill>
                  <a:srgbClr val="00B0F0"/>
                </a:solidFill>
                <a:effectLst/>
                <a:latin typeface="Open Sans"/>
              </a:rPr>
              <a:t>an elaborate ethics, Christian ethics</a:t>
            </a:r>
          </a:p>
          <a:p>
            <a:pPr algn="l" fontAlgn="base"/>
            <a:r>
              <a:rPr lang="en" b="1" i="0" dirty="0">
                <a:solidFill>
                  <a:srgbClr val="212529"/>
                </a:solidFill>
                <a:effectLst/>
                <a:latin typeface="Open Sans"/>
              </a:rPr>
              <a:t>B. ethics </a:t>
            </a:r>
            <a:r>
              <a:rPr lang="en" b="0" i="1" dirty="0">
                <a:solidFill>
                  <a:srgbClr val="212529"/>
                </a:solidFill>
                <a:effectLst/>
                <a:latin typeface="Open Sans"/>
              </a:rPr>
              <a:t>plural in form but singular or plural in construction</a:t>
            </a:r>
            <a:r>
              <a:rPr lang="en" b="0" i="0" dirty="0">
                <a:solidFill>
                  <a:srgbClr val="212529"/>
                </a:solidFill>
                <a:effectLst/>
                <a:latin typeface="Open Sans"/>
              </a:rPr>
              <a:t> </a:t>
            </a:r>
            <a:r>
              <a:rPr lang="en" b="1" i="0" dirty="0">
                <a:solidFill>
                  <a:srgbClr val="303336"/>
                </a:solidFill>
                <a:effectLst/>
                <a:latin typeface="inherit"/>
              </a:rPr>
              <a:t>: </a:t>
            </a:r>
            <a:r>
              <a:rPr lang="en" b="0" i="0" dirty="0">
                <a:solidFill>
                  <a:srgbClr val="303336"/>
                </a:solidFill>
                <a:effectLst/>
                <a:latin typeface="Open Sans"/>
              </a:rPr>
              <a:t>the principles of conduct governing an individual or a group </a:t>
            </a:r>
            <a:r>
              <a:rPr lang="en" b="0" i="1" dirty="0">
                <a:solidFill>
                  <a:srgbClr val="00B0F0"/>
                </a:solidFill>
                <a:effectLst/>
                <a:latin typeface="Open Sans"/>
              </a:rPr>
              <a:t>professional ethics</a:t>
            </a:r>
          </a:p>
          <a:p>
            <a:pPr algn="l" fontAlgn="base"/>
            <a:r>
              <a:rPr lang="en" b="1" i="0" dirty="0">
                <a:solidFill>
                  <a:srgbClr val="212529"/>
                </a:solidFill>
                <a:effectLst/>
                <a:latin typeface="Open Sans"/>
              </a:rPr>
              <a:t>c </a:t>
            </a:r>
            <a:r>
              <a:rPr lang="en" b="1" i="0" dirty="0">
                <a:solidFill>
                  <a:srgbClr val="303336"/>
                </a:solidFill>
                <a:effectLst/>
                <a:latin typeface="inherit"/>
              </a:rPr>
              <a:t>: </a:t>
            </a:r>
            <a:r>
              <a:rPr lang="en" b="0" i="0" dirty="0">
                <a:solidFill>
                  <a:srgbClr val="303336"/>
                </a:solidFill>
                <a:effectLst/>
                <a:latin typeface="Open Sans"/>
              </a:rPr>
              <a:t>a guiding philosophy</a:t>
            </a:r>
            <a:endParaRPr lang="en-US" b="0" i="0" dirty="0">
              <a:solidFill>
                <a:srgbClr val="212529"/>
              </a:solidFill>
              <a:effectLst/>
              <a:latin typeface="Open Sans"/>
            </a:endParaRPr>
          </a:p>
          <a:p>
            <a:pPr algn="l" fontAlgn="base"/>
            <a:r>
              <a:rPr lang="en" b="1" i="0" dirty="0">
                <a:solidFill>
                  <a:srgbClr val="212529"/>
                </a:solidFill>
                <a:effectLst/>
                <a:latin typeface="Open Sans"/>
              </a:rPr>
              <a:t>d </a:t>
            </a:r>
            <a:r>
              <a:rPr lang="en" b="1" i="0" dirty="0">
                <a:solidFill>
                  <a:srgbClr val="303336"/>
                </a:solidFill>
                <a:effectLst/>
                <a:latin typeface="inherit"/>
              </a:rPr>
              <a:t>: </a:t>
            </a:r>
            <a:r>
              <a:rPr lang="en" b="0" i="0" dirty="0">
                <a:solidFill>
                  <a:srgbClr val="303336"/>
                </a:solidFill>
                <a:effectLst/>
                <a:latin typeface="Open Sans"/>
              </a:rPr>
              <a:t>a consciousness of moral importance </a:t>
            </a:r>
            <a:r>
              <a:rPr lang="en" b="0" i="1" dirty="0">
                <a:solidFill>
                  <a:srgbClr val="00B0F0"/>
                </a:solidFill>
                <a:effectLst/>
                <a:latin typeface="Open Sans"/>
              </a:rPr>
              <a:t>forges a conservation ethic</a:t>
            </a:r>
          </a:p>
          <a:p>
            <a:pPr algn="l" fontAlgn="base"/>
            <a:r>
              <a:rPr lang="en" b="1" i="0" dirty="0">
                <a:solidFill>
                  <a:srgbClr val="212529"/>
                </a:solidFill>
                <a:effectLst/>
                <a:latin typeface="Open Sans"/>
              </a:rPr>
              <a:t>C. ethics </a:t>
            </a:r>
            <a:r>
              <a:rPr lang="en" b="0" i="1" dirty="0">
                <a:solidFill>
                  <a:srgbClr val="212529"/>
                </a:solidFill>
                <a:effectLst/>
                <a:latin typeface="Open Sans"/>
              </a:rPr>
              <a:t>plural</a:t>
            </a:r>
            <a:r>
              <a:rPr lang="en" b="0" i="0" dirty="0">
                <a:solidFill>
                  <a:srgbClr val="212529"/>
                </a:solidFill>
                <a:effectLst/>
                <a:latin typeface="Open Sans"/>
              </a:rPr>
              <a:t> </a:t>
            </a:r>
            <a:r>
              <a:rPr lang="en" b="1" i="0" dirty="0">
                <a:solidFill>
                  <a:srgbClr val="303336"/>
                </a:solidFill>
                <a:effectLst/>
                <a:latin typeface="inherit"/>
              </a:rPr>
              <a:t>: </a:t>
            </a:r>
            <a:r>
              <a:rPr lang="en" b="0" i="0" dirty="0">
                <a:solidFill>
                  <a:srgbClr val="303336"/>
                </a:solidFill>
                <a:effectLst/>
                <a:latin typeface="Open Sans"/>
              </a:rPr>
              <a:t>a set of moral issues or aspects (such as rightness) </a:t>
            </a:r>
            <a:r>
              <a:rPr lang="en" b="0" i="1" dirty="0">
                <a:solidFill>
                  <a:srgbClr val="00B0F0"/>
                </a:solidFill>
                <a:effectLst/>
                <a:latin typeface="Open Sans"/>
              </a:rPr>
              <a:t>debated the ethics of human cloning</a:t>
            </a:r>
            <a:endParaRPr lang="en-US" b="0" dirty="0">
              <a:solidFill>
                <a:schemeClr val="bg1">
                  <a:lumMod val="75000"/>
                </a:schemeClr>
              </a:solidFill>
              <a:effectLst/>
              <a:latin typeface="Open Sans"/>
            </a:endParaRPr>
          </a:p>
          <a:p>
            <a:endParaRPr lang="en-US" dirty="0"/>
          </a:p>
        </p:txBody>
      </p:sp>
      <p:pic>
        <p:nvPicPr>
          <p:cNvPr id="4" name="Picture 3" descr="A red and blue logo&#10;&#10;Description automatically generated">
            <a:extLst>
              <a:ext uri="{FF2B5EF4-FFF2-40B4-BE49-F238E27FC236}">
                <a16:creationId xmlns:a16="http://schemas.microsoft.com/office/drawing/2014/main" id="{8F8FF171-B217-51E4-F664-DA80D22588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78389" y="5532540"/>
            <a:ext cx="2387987" cy="1358264"/>
          </a:xfrm>
          <a:prstGeom prst="rect">
            <a:avLst/>
          </a:prstGeom>
        </p:spPr>
      </p:pic>
    </p:spTree>
    <p:extLst>
      <p:ext uri="{BB962C8B-B14F-4D97-AF65-F5344CB8AC3E}">
        <p14:creationId xmlns:p14="http://schemas.microsoft.com/office/powerpoint/2010/main" val="3357104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9CC12-C796-4A3A-B4FD-C69BEF8F6E1F}"/>
              </a:ext>
            </a:extLst>
          </p:cNvPr>
          <p:cNvSpPr>
            <a:spLocks noGrp="1"/>
          </p:cNvSpPr>
          <p:nvPr>
            <p:ph type="title"/>
          </p:nvPr>
        </p:nvSpPr>
        <p:spPr>
          <a:xfrm>
            <a:off x="1981200" y="302757"/>
            <a:ext cx="8229600" cy="893866"/>
          </a:xfrm>
        </p:spPr>
        <p:txBody>
          <a:bodyPr>
            <a:noAutofit/>
          </a:bodyPr>
          <a:lstStyle/>
          <a:p>
            <a:r>
              <a:rPr lang="en" sz="2800" b="1" dirty="0">
                <a:solidFill>
                  <a:srgbClr val="C00000"/>
                </a:solidFill>
              </a:rPr>
              <a:t>Definitions ETHICS vs MORALS: Is there a difference?</a:t>
            </a:r>
            <a:br>
              <a:rPr lang="en-US" sz="2800" b="1" dirty="0">
                <a:solidFill>
                  <a:srgbClr val="C00000"/>
                </a:solidFill>
              </a:rPr>
            </a:br>
            <a:endParaRPr lang="en-US" sz="2800" b="1" dirty="0">
              <a:solidFill>
                <a:srgbClr val="C00000"/>
              </a:solidFill>
            </a:endParaRPr>
          </a:p>
        </p:txBody>
      </p:sp>
      <p:sp>
        <p:nvSpPr>
          <p:cNvPr id="3" name="Content Placeholder 2">
            <a:extLst>
              <a:ext uri="{FF2B5EF4-FFF2-40B4-BE49-F238E27FC236}">
                <a16:creationId xmlns:a16="http://schemas.microsoft.com/office/drawing/2014/main" id="{4BE2E596-9172-4607-B373-565A9C97CDEE}"/>
              </a:ext>
            </a:extLst>
          </p:cNvPr>
          <p:cNvSpPr>
            <a:spLocks noGrp="1"/>
          </p:cNvSpPr>
          <p:nvPr>
            <p:ph idx="1"/>
          </p:nvPr>
        </p:nvSpPr>
        <p:spPr>
          <a:xfrm>
            <a:off x="756356" y="824089"/>
            <a:ext cx="10363200" cy="6033911"/>
          </a:xfrm>
        </p:spPr>
        <p:txBody>
          <a:bodyPr>
            <a:normAutofit fontScale="25000" lnSpcReduction="20000"/>
          </a:bodyPr>
          <a:lstStyle/>
          <a:p>
            <a:pPr marL="0" indent="0" defTabSz="914400" eaLnBrk="0" fontAlgn="base" hangingPunct="0">
              <a:spcBef>
                <a:spcPct val="0"/>
              </a:spcBef>
              <a:spcAft>
                <a:spcPct val="0"/>
              </a:spcAft>
              <a:buClrTx/>
              <a:buSzTx/>
              <a:buNone/>
            </a:pPr>
            <a:r>
              <a:rPr lang="en" altLang="en-US" sz="8000" b="1" i="1" dirty="0">
                <a:solidFill>
                  <a:srgbClr val="265667"/>
                </a:solidFill>
                <a:latin typeface="inherit"/>
              </a:rPr>
              <a:t>Ethics </a:t>
            </a:r>
            <a:r>
              <a:rPr lang="en" altLang="en-US" sz="8000" b="1" dirty="0">
                <a:solidFill>
                  <a:srgbClr val="265667"/>
                </a:solidFill>
                <a:latin typeface="Open Sans"/>
              </a:rPr>
              <a:t>vs </a:t>
            </a:r>
            <a:r>
              <a:rPr lang="en" altLang="en-US" sz="8000" b="1" i="1" dirty="0">
                <a:solidFill>
                  <a:srgbClr val="265667"/>
                </a:solidFill>
                <a:latin typeface="inherit"/>
              </a:rPr>
              <a:t>Morals </a:t>
            </a:r>
            <a:r>
              <a:rPr lang="en" altLang="en-US" sz="8000" b="1" dirty="0">
                <a:solidFill>
                  <a:srgbClr val="265667"/>
                </a:solidFill>
                <a:latin typeface="Open Sans"/>
              </a:rPr>
              <a:t>: Is there a difference?</a:t>
            </a:r>
          </a:p>
          <a:p>
            <a:pPr marL="0" indent="0" defTabSz="914400" eaLnBrk="0" fontAlgn="base" hangingPunct="0">
              <a:spcBef>
                <a:spcPct val="0"/>
              </a:spcBef>
              <a:spcAft>
                <a:spcPct val="0"/>
              </a:spcAft>
              <a:buClrTx/>
              <a:buSzTx/>
              <a:buNone/>
            </a:pPr>
            <a:r>
              <a:rPr lang="en" altLang="en-US" sz="8000" i="1" dirty="0">
                <a:solidFill>
                  <a:srgbClr val="303336"/>
                </a:solidFill>
                <a:latin typeface="inherit"/>
              </a:rPr>
              <a:t>Ethics </a:t>
            </a:r>
            <a:r>
              <a:rPr lang="en" altLang="en-US" sz="8000" dirty="0">
                <a:solidFill>
                  <a:srgbClr val="303336"/>
                </a:solidFill>
                <a:latin typeface="Open Sans"/>
              </a:rPr>
              <a:t>and </a:t>
            </a:r>
            <a:r>
              <a:rPr lang="en" altLang="en-US" sz="8000" i="1" dirty="0">
                <a:solidFill>
                  <a:srgbClr val="303336"/>
                </a:solidFill>
                <a:latin typeface="inherit"/>
              </a:rPr>
              <a:t>morals </a:t>
            </a:r>
            <a:r>
              <a:rPr lang="en" altLang="en-US" sz="8000" dirty="0">
                <a:solidFill>
                  <a:srgbClr val="303336"/>
                </a:solidFill>
                <a:latin typeface="Open Sans"/>
              </a:rPr>
              <a:t>are both used in the plural and are often regarded as synonyms, but there is some distinction in how they are used.</a:t>
            </a:r>
          </a:p>
          <a:p>
            <a:pPr marL="0" indent="0" defTabSz="914400" eaLnBrk="0" fontAlgn="base" hangingPunct="0">
              <a:spcBef>
                <a:spcPct val="0"/>
              </a:spcBef>
              <a:spcAft>
                <a:spcPct val="0"/>
              </a:spcAft>
              <a:buClrTx/>
              <a:buSzTx/>
              <a:buNone/>
            </a:pPr>
            <a:endParaRPr lang="en-US" altLang="en-US" sz="8000" dirty="0">
              <a:solidFill>
                <a:schemeClr val="tx1"/>
              </a:solidFill>
            </a:endParaRPr>
          </a:p>
          <a:p>
            <a:pPr marL="0" indent="0" defTabSz="914400" eaLnBrk="0" fontAlgn="base" hangingPunct="0">
              <a:spcBef>
                <a:spcPct val="0"/>
              </a:spcBef>
              <a:spcAft>
                <a:spcPct val="0"/>
              </a:spcAft>
              <a:buClrTx/>
              <a:buSzTx/>
              <a:buNone/>
            </a:pPr>
            <a:r>
              <a:rPr lang="en" altLang="en-US" sz="8000" b="1" i="1" dirty="0">
                <a:solidFill>
                  <a:srgbClr val="303336"/>
                </a:solidFill>
                <a:latin typeface="inherit"/>
              </a:rPr>
              <a:t>Morals </a:t>
            </a:r>
            <a:r>
              <a:rPr lang="en" altLang="en-US" sz="8000" dirty="0">
                <a:solidFill>
                  <a:srgbClr val="303336"/>
                </a:solidFill>
                <a:latin typeface="Open Sans"/>
              </a:rPr>
              <a:t>often describe one's particular values concerning what is right and what is wrong:</a:t>
            </a:r>
            <a:endParaRPr lang="en-US" altLang="en-US" sz="8000" dirty="0">
              <a:solidFill>
                <a:schemeClr val="tx1"/>
              </a:solidFill>
            </a:endParaRPr>
          </a:p>
          <a:p>
            <a:pPr marL="0" indent="0" defTabSz="914400" eaLnBrk="0" fontAlgn="base" hangingPunct="0">
              <a:spcBef>
                <a:spcPct val="0"/>
              </a:spcBef>
              <a:spcAft>
                <a:spcPct val="0"/>
              </a:spcAft>
              <a:buClrTx/>
              <a:buSzTx/>
              <a:buNone/>
            </a:pPr>
            <a:r>
              <a:rPr lang="en" altLang="en-US" sz="8000" i="1" dirty="0">
                <a:solidFill>
                  <a:srgbClr val="00B0F0"/>
                </a:solidFill>
                <a:latin typeface="Open Sans"/>
              </a:rPr>
              <a:t>It would go against my </a:t>
            </a:r>
            <a:r>
              <a:rPr lang="en" altLang="en-US" sz="8000" i="1" dirty="0">
                <a:solidFill>
                  <a:srgbClr val="00B0F0"/>
                </a:solidFill>
                <a:latin typeface="inherit"/>
              </a:rPr>
              <a:t>morals </a:t>
            </a:r>
            <a:r>
              <a:rPr lang="en" altLang="en-US" sz="8000" i="1" dirty="0">
                <a:solidFill>
                  <a:srgbClr val="00B0F0"/>
                </a:solidFill>
                <a:latin typeface="Open Sans"/>
              </a:rPr>
              <a:t>to help you cheat on the test.</a:t>
            </a:r>
            <a:endParaRPr lang="el-GR" altLang="en-US" sz="8000" i="1" dirty="0">
              <a:solidFill>
                <a:srgbClr val="00B0F0"/>
              </a:solidFill>
              <a:latin typeface="Open Sans"/>
            </a:endParaRPr>
          </a:p>
          <a:p>
            <a:pPr marL="0" indent="0" defTabSz="914400" eaLnBrk="0" fontAlgn="base" hangingPunct="0">
              <a:spcBef>
                <a:spcPct val="0"/>
              </a:spcBef>
              <a:spcAft>
                <a:spcPct val="0"/>
              </a:spcAft>
              <a:buClrTx/>
              <a:buSzTx/>
              <a:buNone/>
            </a:pPr>
            <a:endParaRPr lang="en-US" altLang="en-US" sz="8000" i="1" dirty="0">
              <a:solidFill>
                <a:srgbClr val="00B0F0"/>
              </a:solidFill>
            </a:endParaRPr>
          </a:p>
          <a:p>
            <a:pPr marL="0" indent="0" defTabSz="914400" eaLnBrk="0" fontAlgn="base" hangingPunct="0">
              <a:spcBef>
                <a:spcPct val="0"/>
              </a:spcBef>
              <a:spcAft>
                <a:spcPct val="0"/>
              </a:spcAft>
              <a:buClrTx/>
              <a:buSzTx/>
              <a:buNone/>
            </a:pPr>
            <a:r>
              <a:rPr lang="en" altLang="en-US" sz="8000" i="1" dirty="0">
                <a:solidFill>
                  <a:srgbClr val="00B0F0"/>
                </a:solidFill>
                <a:latin typeface="Open Sans"/>
              </a:rPr>
              <a:t>He appears to see himself as a kind of cultural warrior, striking out against the crumbling </a:t>
            </a:r>
            <a:r>
              <a:rPr lang="en" altLang="en-US" sz="8000" i="1" dirty="0">
                <a:solidFill>
                  <a:srgbClr val="00B0F0"/>
                </a:solidFill>
                <a:latin typeface="inherit"/>
              </a:rPr>
              <a:t>morals </a:t>
            </a:r>
            <a:r>
              <a:rPr lang="en" altLang="en-US" sz="8000" i="1" dirty="0">
                <a:solidFill>
                  <a:srgbClr val="00B0F0"/>
                </a:solidFill>
                <a:latin typeface="Open Sans"/>
              </a:rPr>
              <a:t>of modern society.</a:t>
            </a:r>
            <a:br>
              <a:rPr lang="en-US" altLang="en-US" sz="8000" dirty="0">
                <a:solidFill>
                  <a:srgbClr val="303336"/>
                </a:solidFill>
                <a:latin typeface="Open Sans"/>
              </a:rPr>
            </a:br>
            <a:endParaRPr lang="en-US" altLang="en-US" sz="8000" dirty="0">
              <a:solidFill>
                <a:srgbClr val="303336"/>
              </a:solidFill>
              <a:latin typeface="Open Sans"/>
            </a:endParaRPr>
          </a:p>
          <a:p>
            <a:pPr marL="0" indent="0" defTabSz="914400" eaLnBrk="0" fontAlgn="base" hangingPunct="0">
              <a:spcBef>
                <a:spcPct val="0"/>
              </a:spcBef>
              <a:spcAft>
                <a:spcPct val="0"/>
              </a:spcAft>
              <a:buClrTx/>
              <a:buSzTx/>
              <a:buNone/>
            </a:pPr>
            <a:r>
              <a:rPr lang="en" altLang="en-US" sz="8000" dirty="0">
                <a:solidFill>
                  <a:srgbClr val="303336"/>
                </a:solidFill>
                <a:latin typeface="Open Sans"/>
              </a:rPr>
              <a:t>While </a:t>
            </a:r>
            <a:r>
              <a:rPr lang="en" altLang="en-US" sz="8000" b="1" i="1" dirty="0">
                <a:solidFill>
                  <a:srgbClr val="303336"/>
                </a:solidFill>
                <a:latin typeface="inherit"/>
              </a:rPr>
              <a:t>ethics </a:t>
            </a:r>
            <a:r>
              <a:rPr lang="en" altLang="en-US" sz="8000" dirty="0">
                <a:solidFill>
                  <a:srgbClr val="303336"/>
                </a:solidFill>
                <a:latin typeface="Open Sans"/>
              </a:rPr>
              <a:t>can refer broadly to moral principles, one often sees it applied to questions of correct behavior within a relatively narrow area of activity:</a:t>
            </a:r>
            <a:endParaRPr lang="en-US" altLang="en-US" sz="8000" dirty="0">
              <a:solidFill>
                <a:schemeClr val="tx1"/>
              </a:solidFill>
            </a:endParaRPr>
          </a:p>
          <a:p>
            <a:pPr marL="0" indent="0" defTabSz="914400" eaLnBrk="0" fontAlgn="base" hangingPunct="0">
              <a:spcBef>
                <a:spcPct val="0"/>
              </a:spcBef>
              <a:spcAft>
                <a:spcPct val="0"/>
              </a:spcAft>
              <a:buClrTx/>
              <a:buSzTx/>
              <a:buNone/>
            </a:pPr>
            <a:r>
              <a:rPr lang="en" altLang="en-US" sz="8000" i="1" dirty="0">
                <a:solidFill>
                  <a:srgbClr val="00B0F0"/>
                </a:solidFill>
                <a:latin typeface="Open Sans"/>
              </a:rPr>
              <a:t>Our class had a debate over the </a:t>
            </a:r>
            <a:r>
              <a:rPr lang="en" altLang="en-US" sz="8000" i="1" dirty="0">
                <a:solidFill>
                  <a:srgbClr val="00B0F0"/>
                </a:solidFill>
                <a:latin typeface="inherit"/>
              </a:rPr>
              <a:t>ethics </a:t>
            </a:r>
            <a:r>
              <a:rPr lang="en" altLang="en-US" sz="8000" i="1" dirty="0">
                <a:solidFill>
                  <a:srgbClr val="00B0F0"/>
                </a:solidFill>
                <a:latin typeface="Open Sans"/>
              </a:rPr>
              <a:t>of genetic testing.</a:t>
            </a:r>
            <a:endParaRPr lang="el-GR" altLang="en-US" sz="8000" i="1" dirty="0">
              <a:solidFill>
                <a:srgbClr val="00B0F0"/>
              </a:solidFill>
              <a:latin typeface="Open Sans"/>
            </a:endParaRPr>
          </a:p>
          <a:p>
            <a:pPr marL="0" indent="0" defTabSz="914400" eaLnBrk="0" fontAlgn="base" hangingPunct="0">
              <a:spcBef>
                <a:spcPct val="0"/>
              </a:spcBef>
              <a:spcAft>
                <a:spcPct val="0"/>
              </a:spcAft>
              <a:buClrTx/>
              <a:buSzTx/>
              <a:buNone/>
            </a:pPr>
            <a:endParaRPr lang="en-US" altLang="en-US" sz="8000" i="1" dirty="0">
              <a:solidFill>
                <a:srgbClr val="00B0F0"/>
              </a:solidFill>
            </a:endParaRPr>
          </a:p>
          <a:p>
            <a:pPr marL="0" indent="0" defTabSz="914400" eaLnBrk="0" fontAlgn="base" hangingPunct="0">
              <a:spcBef>
                <a:spcPct val="0"/>
              </a:spcBef>
              <a:spcAft>
                <a:spcPct val="0"/>
              </a:spcAft>
              <a:buClrTx/>
              <a:buSzTx/>
              <a:buNone/>
            </a:pPr>
            <a:r>
              <a:rPr lang="en" altLang="en-US" sz="8000" i="1" dirty="0">
                <a:solidFill>
                  <a:srgbClr val="00B0F0"/>
                </a:solidFill>
                <a:latin typeface="Open Sans"/>
              </a:rPr>
              <a:t>Anyone, it seemed, could make the music -- if they couldn't play guitar, they could push a button -- and nobody worried about the </a:t>
            </a:r>
            <a:r>
              <a:rPr lang="en" altLang="en-US" sz="8000" i="1" dirty="0">
                <a:solidFill>
                  <a:srgbClr val="00B0F0"/>
                </a:solidFill>
                <a:latin typeface="inherit"/>
              </a:rPr>
              <a:t>ethics </a:t>
            </a:r>
            <a:r>
              <a:rPr lang="en" altLang="en-US" sz="8000" i="1" dirty="0">
                <a:solidFill>
                  <a:srgbClr val="00B0F0"/>
                </a:solidFill>
                <a:latin typeface="Open Sans"/>
              </a:rPr>
              <a:t>of appropriating riffs.</a:t>
            </a:r>
            <a:br>
              <a:rPr lang="en-US" altLang="en-US" sz="8000" dirty="0">
                <a:solidFill>
                  <a:srgbClr val="303336"/>
                </a:solidFill>
                <a:latin typeface="Open Sans"/>
              </a:rPr>
            </a:br>
            <a:endParaRPr lang="el-GR" altLang="en-US" sz="8000" dirty="0">
              <a:solidFill>
                <a:srgbClr val="303336"/>
              </a:solidFill>
              <a:latin typeface="Open Sans"/>
            </a:endParaRPr>
          </a:p>
          <a:p>
            <a:pPr marL="0" indent="0" defTabSz="914400" eaLnBrk="0" fontAlgn="base" hangingPunct="0">
              <a:spcBef>
                <a:spcPct val="0"/>
              </a:spcBef>
              <a:spcAft>
                <a:spcPct val="0"/>
              </a:spcAft>
              <a:buClrTx/>
              <a:buSzTx/>
              <a:buNone/>
            </a:pPr>
            <a:r>
              <a:rPr lang="en" altLang="en-US" sz="8000" dirty="0">
                <a:solidFill>
                  <a:srgbClr val="303336"/>
                </a:solidFill>
                <a:latin typeface="Open Sans"/>
              </a:rPr>
              <a:t>In addition, </a:t>
            </a:r>
            <a:r>
              <a:rPr lang="en" altLang="en-US" sz="8000" b="1" i="1" dirty="0">
                <a:solidFill>
                  <a:srgbClr val="303336"/>
                </a:solidFill>
                <a:latin typeface="inherit"/>
              </a:rPr>
              <a:t>morals </a:t>
            </a:r>
            <a:r>
              <a:rPr lang="en" altLang="en-US" sz="8000" dirty="0">
                <a:solidFill>
                  <a:srgbClr val="303336"/>
                </a:solidFill>
                <a:latin typeface="Open Sans"/>
              </a:rPr>
              <a:t>usually connotes an element of subjective preference, while </a:t>
            </a:r>
            <a:r>
              <a:rPr lang="en" altLang="en-US" sz="8000" b="1" i="1" dirty="0">
                <a:solidFill>
                  <a:srgbClr val="303336"/>
                </a:solidFill>
                <a:latin typeface="inherit"/>
              </a:rPr>
              <a:t>ethics </a:t>
            </a:r>
            <a:r>
              <a:rPr lang="en" altLang="en-US" sz="8000" dirty="0">
                <a:solidFill>
                  <a:srgbClr val="303336"/>
                </a:solidFill>
                <a:latin typeface="Open Sans"/>
              </a:rPr>
              <a:t>tends to suggest aspects of universal fairness and the question of whether or not an action is responsible:</a:t>
            </a:r>
            <a:endParaRPr lang="el-GR" altLang="en-US" sz="8000" dirty="0">
              <a:solidFill>
                <a:srgbClr val="303336"/>
              </a:solidFill>
              <a:latin typeface="Open Sans"/>
            </a:endParaRPr>
          </a:p>
          <a:p>
            <a:pPr marL="0" indent="0" defTabSz="914400" eaLnBrk="0" fontAlgn="base" hangingPunct="0">
              <a:spcBef>
                <a:spcPct val="0"/>
              </a:spcBef>
              <a:spcAft>
                <a:spcPct val="0"/>
              </a:spcAft>
              <a:buClrTx/>
              <a:buSzTx/>
              <a:buNone/>
            </a:pPr>
            <a:endParaRPr lang="en-US" altLang="en-US" sz="7200" dirty="0">
              <a:solidFill>
                <a:schemeClr val="tx1"/>
              </a:solidFill>
            </a:endParaRPr>
          </a:p>
          <a:p>
            <a:pPr marL="0" indent="0" defTabSz="914400" eaLnBrk="0" fontAlgn="base" hangingPunct="0">
              <a:spcBef>
                <a:spcPct val="0"/>
              </a:spcBef>
              <a:spcAft>
                <a:spcPct val="0"/>
              </a:spcAft>
              <a:buClrTx/>
              <a:buSzTx/>
              <a:buNone/>
            </a:pPr>
            <a:r>
              <a:rPr lang="en" altLang="en-US" sz="7200" i="1" dirty="0">
                <a:solidFill>
                  <a:srgbClr val="00B0F0"/>
                </a:solidFill>
                <a:latin typeface="Open Sans"/>
              </a:rPr>
              <a:t>Perhaps you don't like Kim Kardashian, or her family, or her </a:t>
            </a:r>
            <a:r>
              <a:rPr lang="en" altLang="en-US" sz="7200" i="1" dirty="0">
                <a:solidFill>
                  <a:srgbClr val="00B0F0"/>
                </a:solidFill>
                <a:latin typeface="inherit"/>
              </a:rPr>
              <a:t>morals </a:t>
            </a:r>
            <a:r>
              <a:rPr lang="en" altLang="en-US" sz="7200" i="1" dirty="0">
                <a:solidFill>
                  <a:srgbClr val="00B0F0"/>
                </a:solidFill>
                <a:latin typeface="Open Sans"/>
              </a:rPr>
              <a:t>don't align with yours, or you just think it's weird that she might have had some plastic surgery, likes to apply makeup in a really complicated way and named her kid “Saint.”</a:t>
            </a:r>
            <a:endParaRPr lang="el-GR" altLang="en-US" sz="7200" i="1" dirty="0">
              <a:solidFill>
                <a:srgbClr val="00B0F0"/>
              </a:solidFill>
              <a:latin typeface="Open Sans"/>
            </a:endParaRPr>
          </a:p>
          <a:p>
            <a:pPr marL="0" indent="0" defTabSz="914400" eaLnBrk="0" fontAlgn="base" hangingPunct="0">
              <a:spcBef>
                <a:spcPct val="0"/>
              </a:spcBef>
              <a:spcAft>
                <a:spcPct val="0"/>
              </a:spcAft>
              <a:buClrTx/>
              <a:buSzTx/>
              <a:buNone/>
            </a:pPr>
            <a:br>
              <a:rPr lang="en-US" altLang="en-US" sz="7200" dirty="0">
                <a:solidFill>
                  <a:srgbClr val="303336"/>
                </a:solidFill>
                <a:latin typeface="Open Sans"/>
              </a:rPr>
            </a:br>
            <a:r>
              <a:rPr lang="en" altLang="en-US" sz="7200" i="1" dirty="0">
                <a:solidFill>
                  <a:srgbClr val="00B0F0"/>
                </a:solidFill>
                <a:latin typeface="Open Sans"/>
              </a:rPr>
              <a:t>The Frenches, both professors in The Media School, focused on the </a:t>
            </a:r>
            <a:r>
              <a:rPr lang="en" altLang="en-US" sz="7200" i="1" dirty="0">
                <a:solidFill>
                  <a:srgbClr val="00B0F0"/>
                </a:solidFill>
                <a:latin typeface="inherit"/>
              </a:rPr>
              <a:t>ethics </a:t>
            </a:r>
            <a:r>
              <a:rPr lang="en" altLang="en-US" sz="7200" i="1" dirty="0">
                <a:solidFill>
                  <a:srgbClr val="00B0F0"/>
                </a:solidFill>
                <a:latin typeface="Open Sans"/>
              </a:rPr>
              <a:t>of making medical decisions for a child who could not express her own wishes yet...</a:t>
            </a:r>
          </a:p>
          <a:p>
            <a:pPr marL="0" indent="0" defTabSz="914400" eaLnBrk="0" fontAlgn="base" hangingPunct="0">
              <a:spcBef>
                <a:spcPct val="0"/>
              </a:spcBef>
              <a:spcAft>
                <a:spcPct val="0"/>
              </a:spcAft>
              <a:buClrTx/>
              <a:buSzTx/>
              <a:buNone/>
            </a:pPr>
            <a:endParaRPr lang="en-US" altLang="en-US" sz="5600" i="1" dirty="0">
              <a:solidFill>
                <a:srgbClr val="00B0F0"/>
              </a:solidFill>
              <a:latin typeface="Open Sans"/>
            </a:endParaRPr>
          </a:p>
          <a:p>
            <a:pPr marL="0" indent="0" defTabSz="914400" eaLnBrk="0" fontAlgn="base" hangingPunct="0">
              <a:spcBef>
                <a:spcPct val="0"/>
              </a:spcBef>
              <a:spcAft>
                <a:spcPct val="0"/>
              </a:spcAft>
              <a:buClrTx/>
              <a:buSzTx/>
              <a:buNone/>
            </a:pPr>
            <a:r>
              <a:rPr lang="en" altLang="en-US" sz="5600" dirty="0">
                <a:solidFill>
                  <a:schemeClr val="bg1">
                    <a:lumMod val="75000"/>
                  </a:schemeClr>
                </a:solidFill>
                <a:latin typeface="Open Sans"/>
              </a:rPr>
              <a:t>DI</a:t>
            </a:r>
          </a:p>
          <a:p>
            <a:pPr marL="0" indent="0" defTabSz="914400" eaLnBrk="0" fontAlgn="base" hangingPunct="0">
              <a:spcBef>
                <a:spcPct val="0"/>
              </a:spcBef>
              <a:spcAft>
                <a:spcPct val="0"/>
              </a:spcAft>
              <a:buClrTx/>
              <a:buSzTx/>
              <a:buNone/>
            </a:pPr>
            <a:endParaRPr lang="en-US" altLang="en-US" sz="5600" i="1" dirty="0">
              <a:solidFill>
                <a:srgbClr val="00B0F0"/>
              </a:solidFill>
              <a:latin typeface="Open Sans"/>
            </a:endParaRPr>
          </a:p>
          <a:p>
            <a:pPr marL="0" indent="0" defTabSz="914400" eaLnBrk="0" fontAlgn="base" hangingPunct="0">
              <a:spcBef>
                <a:spcPct val="0"/>
              </a:spcBef>
              <a:spcAft>
                <a:spcPct val="0"/>
              </a:spcAft>
              <a:buClrTx/>
              <a:buSzTx/>
              <a:buNone/>
            </a:pPr>
            <a:endParaRPr lang="en-US" altLang="en-US" sz="5600" i="1" dirty="0">
              <a:solidFill>
                <a:srgbClr val="00B0F0"/>
              </a:solidFill>
              <a:latin typeface="Open Sans"/>
            </a:endParaRPr>
          </a:p>
          <a:p>
            <a:pPr marL="0" indent="0" defTabSz="914400" eaLnBrk="0" fontAlgn="base" hangingPunct="0">
              <a:spcBef>
                <a:spcPct val="0"/>
              </a:spcBef>
              <a:spcAft>
                <a:spcPct val="0"/>
              </a:spcAft>
              <a:buClrTx/>
              <a:buSzTx/>
              <a:buNone/>
            </a:pPr>
            <a:br>
              <a:rPr lang="en-US" altLang="en-US" sz="5600" dirty="0">
                <a:solidFill>
                  <a:srgbClr val="303336"/>
                </a:solidFill>
                <a:latin typeface="Open Sans"/>
              </a:rPr>
            </a:br>
            <a:endParaRPr lang="en-US" altLang="en-US" sz="5600" dirty="0">
              <a:solidFill>
                <a:schemeClr val="tx1"/>
              </a:solidFill>
              <a:latin typeface="Arial" panose="020B0604020202020204" pitchFamily="34" charset="0"/>
            </a:endParaRPr>
          </a:p>
          <a:p>
            <a:endParaRPr lang="en-US" dirty="0"/>
          </a:p>
        </p:txBody>
      </p:sp>
      <p:pic>
        <p:nvPicPr>
          <p:cNvPr id="4" name="Picture 3" descr="A red and blue logo&#10;&#10;Description automatically generated">
            <a:extLst>
              <a:ext uri="{FF2B5EF4-FFF2-40B4-BE49-F238E27FC236}">
                <a16:creationId xmlns:a16="http://schemas.microsoft.com/office/drawing/2014/main" id="{4423504B-B7B5-19BE-115B-A50A985EFB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2205" y="5499736"/>
            <a:ext cx="2687002" cy="1358264"/>
          </a:xfrm>
          <a:prstGeom prst="rect">
            <a:avLst/>
          </a:prstGeom>
        </p:spPr>
      </p:pic>
    </p:spTree>
    <p:extLst>
      <p:ext uri="{BB962C8B-B14F-4D97-AF65-F5344CB8AC3E}">
        <p14:creationId xmlns:p14="http://schemas.microsoft.com/office/powerpoint/2010/main" val="39008752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4060</TotalTime>
  <Words>2866</Words>
  <Application>Microsoft Office PowerPoint</Application>
  <PresentationFormat>Widescreen</PresentationFormat>
  <Paragraphs>240</Paragraphs>
  <Slides>30</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Aptos</vt:lpstr>
      <vt:lpstr>Aptos Display</vt:lpstr>
      <vt:lpstr>Arial</vt:lpstr>
      <vt:lpstr>Calibri</vt:lpstr>
      <vt:lpstr>Google Sans</vt:lpstr>
      <vt:lpstr>inherit</vt:lpstr>
      <vt:lpstr>Open Sans</vt:lpstr>
      <vt:lpstr>Wingdings</vt:lpstr>
      <vt:lpstr>Office Theme</vt:lpstr>
      <vt:lpstr>ACAδIMIA Project EAR methodology Workshop  on Socratic Dialectics and Drama</vt:lpstr>
      <vt:lpstr>The EAR concept </vt:lpstr>
      <vt:lpstr>Let's start! Homocentric cycles </vt:lpstr>
      <vt:lpstr>Let's start! Homocentric cycles</vt:lpstr>
      <vt:lpstr> Binary oppositions </vt:lpstr>
      <vt:lpstr>Dialectical Method techniques</vt:lpstr>
      <vt:lpstr>Dialectical method</vt:lpstr>
      <vt:lpstr>Dialectical method  Definitions</vt:lpstr>
      <vt:lpstr>Definitions ETHICS vs MORALS: Is there a difference? </vt:lpstr>
      <vt:lpstr>Dialectical Methods</vt:lpstr>
      <vt:lpstr>Imagine tomorrow-IMAGINE THE IMPOSSIBLE </vt:lpstr>
      <vt:lpstr>Dialectical Method – Essential questions</vt:lpstr>
      <vt:lpstr>Think about your interaction</vt:lpstr>
      <vt:lpstr>Any new ideas about dialogue and dialectics? </vt:lpstr>
      <vt:lpstr>Dialectics is NOT:</vt:lpstr>
      <vt:lpstr>Dialogue vs. Debate</vt:lpstr>
      <vt:lpstr>Dialectics is NOT:</vt:lpstr>
      <vt:lpstr>Dialectics is NOT:</vt:lpstr>
      <vt:lpstr>The  dialectical method</vt:lpstr>
      <vt:lpstr>PARRHESIA related to Dialogue</vt:lpstr>
      <vt:lpstr>Dialectical Method techniques</vt:lpstr>
      <vt:lpstr>Fish bowl conversation technique</vt:lpstr>
      <vt:lpstr>Fish bowl - How was your experience?</vt:lpstr>
      <vt:lpstr>What to point out in Fish bowl</vt:lpstr>
      <vt:lpstr>Dialectics in three stages of development</vt:lpstr>
      <vt:lpstr>The EAR methodology and its steps (1)</vt:lpstr>
      <vt:lpstr>The EAR methodology and its steps (2)</vt:lpstr>
      <vt:lpstr>Theatre and drama techniques</vt:lpstr>
      <vt:lpstr>Philosophy and Politics in Socrates</vt:lpstr>
      <vt:lpstr>Action planning is necassary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διαλεκτική Σωκρατική μέθοδος</dc:title>
  <dc:creator>yiota bouziou</dc:creator>
  <cp:lastModifiedBy>Ifigenia Georgiadou</cp:lastModifiedBy>
  <cp:revision>101</cp:revision>
  <dcterms:created xsi:type="dcterms:W3CDTF">2019-12-12T15:23:19Z</dcterms:created>
  <dcterms:modified xsi:type="dcterms:W3CDTF">2024-11-16T11:52:55Z</dcterms:modified>
</cp:coreProperties>
</file>