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65" name="Google Shape;165;p10: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73" name="Google Shape;173;p11: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81" name="Google Shape;181;p12: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LEMA INSPIRADOR…</a:t>
            </a:r>
            <a:endParaRPr/>
          </a:p>
          <a:p>
            <a:pPr indent="0" lvl="0" marL="0" rtl="0" algn="l">
              <a:spcBef>
                <a:spcPts val="0"/>
              </a:spcBef>
              <a:spcAft>
                <a:spcPts val="0"/>
              </a:spcAft>
              <a:buNone/>
            </a:pPr>
            <a:r>
              <a:rPr lang="en-US"/>
              <a:t>LOGOTIP</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 CONTINUACIÓ, I ABANS D’ENTRAR EN DETALLS DELS PROJECTES, US VULL MOSTRAR UNES POQUES TRANSPERENCIES AMB IMATGES I PARAULES CLAU DEL GRUPDE RECERCA</a:t>
            </a:r>
            <a:endParaRPr/>
          </a:p>
        </p:txBody>
      </p:sp>
      <p:sp>
        <p:nvSpPr>
          <p:cNvPr id="187" name="Google Shape;187;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p1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00" name="Google Shape;200;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208" name="Google Shape;208;p16: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216" name="Google Shape;216;p17: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2" name="Google Shape;23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234" name="Google Shape;234;p18: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1" name="Google Shape;241;p1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99" name="Google Shape;99;p2: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2" name="Google Shape;252;p2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2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8" name="Google Shape;25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259" name="Google Shape;259;p21: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p2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 name="Google Shape;104;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 name="Google Shape;105;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06" name="Google Shape;106;p3: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15" name="Google Shape;115;p4: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 name="Google Shape;12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25" name="Google Shape;125;p5: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 name="Google Shape;13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35" name="Google Shape;135;p6: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42" name="Google Shape;142;p7: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 name="Google Shape;148;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49" name="Google Shape;149;p8: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
        <p:nvSpPr>
          <p:cNvPr id="157" name="Google Shape;157;p9: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a:solidFill>
                  <a:srgbClr val="000000"/>
                </a:solidFill>
              </a:rPr>
              <a:t>03/05/2018</a:t>
            </a:r>
            <a:endParaRPr>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685800" y="1122363"/>
            <a:ext cx="77724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1"/>
          <p:cNvSpPr txBox="1"/>
          <p:nvPr>
            <p:ph idx="1" type="body"/>
          </p:nvPr>
        </p:nvSpPr>
        <p:spPr>
          <a:xfrm rot="5400000">
            <a:off x="2396331" y="57944"/>
            <a:ext cx="4351338"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4623594" y="2285207"/>
            <a:ext cx="5811838"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2"/>
          <p:cNvSpPr txBox="1"/>
          <p:nvPr>
            <p:ph idx="1" type="body"/>
          </p:nvPr>
        </p:nvSpPr>
        <p:spPr>
          <a:xfrm rot="5400000">
            <a:off x="623094" y="370681"/>
            <a:ext cx="5811838"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4"/>
          <p:cNvSpPr txBox="1"/>
          <p:nvPr>
            <p:ph type="title"/>
          </p:nvPr>
        </p:nvSpPr>
        <p:spPr>
          <a:xfrm>
            <a:off x="623888" y="1709739"/>
            <a:ext cx="78867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 type="body"/>
          </p:nvPr>
        </p:nvSpPr>
        <p:spPr>
          <a:xfrm>
            <a:off x="623888" y="4589464"/>
            <a:ext cx="78867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4"/>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5"/>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5"/>
          <p:cNvSpPr txBox="1"/>
          <p:nvPr>
            <p:ph idx="1" type="body"/>
          </p:nvPr>
        </p:nvSpPr>
        <p:spPr>
          <a:xfrm>
            <a:off x="6286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5"/>
          <p:cNvSpPr txBox="1"/>
          <p:nvPr>
            <p:ph idx="2" type="body"/>
          </p:nvPr>
        </p:nvSpPr>
        <p:spPr>
          <a:xfrm>
            <a:off x="46291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5"/>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6"/>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6"/>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6"/>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6"/>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6"/>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7"/>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7"/>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9"/>
          <p:cNvSpPr txBox="1"/>
          <p:nvPr>
            <p:ph idx="1" type="body"/>
          </p:nvPr>
        </p:nvSpPr>
        <p:spPr>
          <a:xfrm>
            <a:off x="3887391" y="987426"/>
            <a:ext cx="462915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0"/>
          <p:cNvSpPr/>
          <p:nvPr>
            <p:ph idx="2" type="pic"/>
          </p:nvPr>
        </p:nvSpPr>
        <p:spPr>
          <a:xfrm>
            <a:off x="3887391" y="987426"/>
            <a:ext cx="4629150" cy="4873625"/>
          </a:xfrm>
          <a:prstGeom prst="rect">
            <a:avLst/>
          </a:prstGeom>
          <a:noFill/>
          <a:ln>
            <a:noFill/>
          </a:ln>
        </p:spPr>
      </p:sp>
      <p:sp>
        <p:nvSpPr>
          <p:cNvPr id="68" name="Google Shape;68;p10"/>
          <p:cNvSpPr txBox="1"/>
          <p:nvPr>
            <p:ph idx="1"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0"/>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jpg"/><Relationship Id="rId4" Type="http://schemas.openxmlformats.org/officeDocument/2006/relationships/image" Target="../media/image14.jpg"/><Relationship Id="rId9" Type="http://schemas.openxmlformats.org/officeDocument/2006/relationships/image" Target="../media/image1.jpg"/><Relationship Id="rId5" Type="http://schemas.openxmlformats.org/officeDocument/2006/relationships/image" Target="../media/image8.jpg"/><Relationship Id="rId6" Type="http://schemas.openxmlformats.org/officeDocument/2006/relationships/image" Target="../media/image12.jpg"/><Relationship Id="rId7" Type="http://schemas.openxmlformats.org/officeDocument/2006/relationships/image" Target="../media/image18.png"/><Relationship Id="rId8"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1.jpg"/><Relationship Id="rId4" Type="http://schemas.openxmlformats.org/officeDocument/2006/relationships/hyperlink" Target="https://youtu.be/98awWpkx9U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0.jp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4.jpg"/><Relationship Id="rId4" Type="http://schemas.openxmlformats.org/officeDocument/2006/relationships/image" Target="../media/image21.jpg"/><Relationship Id="rId5" Type="http://schemas.openxmlformats.org/officeDocument/2006/relationships/image" Target="../media/image2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0.png"/><Relationship Id="rId4" Type="http://schemas.openxmlformats.org/officeDocument/2006/relationships/image" Target="../media/image6.jpg"/><Relationship Id="rId5" Type="http://schemas.openxmlformats.org/officeDocument/2006/relationships/image" Target="../media/image2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9.jpg"/><Relationship Id="rId4" Type="http://schemas.openxmlformats.org/officeDocument/2006/relationships/image" Target="../media/image29.jpg"/><Relationship Id="rId9" Type="http://schemas.openxmlformats.org/officeDocument/2006/relationships/image" Target="../media/image36.png"/><Relationship Id="rId5" Type="http://schemas.openxmlformats.org/officeDocument/2006/relationships/image" Target="../media/image37.jpg"/><Relationship Id="rId6" Type="http://schemas.openxmlformats.org/officeDocument/2006/relationships/image" Target="../media/image27.jpg"/><Relationship Id="rId7" Type="http://schemas.openxmlformats.org/officeDocument/2006/relationships/image" Target="../media/image25.jpg"/><Relationship Id="rId8"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4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9.jpg"/><Relationship Id="rId4" Type="http://schemas.openxmlformats.org/officeDocument/2006/relationships/image" Target="../media/image14.jpg"/><Relationship Id="rId9" Type="http://schemas.openxmlformats.org/officeDocument/2006/relationships/image" Target="../media/image1.jpg"/><Relationship Id="rId5" Type="http://schemas.openxmlformats.org/officeDocument/2006/relationships/image" Target="../media/image8.jpg"/><Relationship Id="rId6" Type="http://schemas.openxmlformats.org/officeDocument/2006/relationships/image" Target="../media/image12.jpg"/><Relationship Id="rId7" Type="http://schemas.openxmlformats.org/officeDocument/2006/relationships/image" Target="../media/image18.png"/><Relationship Id="rId8"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diverse-education.eu/" TargetMode="Externa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6.png"/><Relationship Id="rId4" Type="http://schemas.openxmlformats.org/officeDocument/2006/relationships/hyperlink" Target="http://diverse-education.eu/guidance-book/"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5.png"/><Relationship Id="rId5" Type="http://schemas.openxmlformats.org/officeDocument/2006/relationships/hyperlink" Target="http://diverse-education.eu/guidance-boo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pic>
        <p:nvPicPr>
          <p:cNvPr id="88" name="Google Shape;88;p13"/>
          <p:cNvPicPr preferRelativeResize="0"/>
          <p:nvPr/>
        </p:nvPicPr>
        <p:blipFill rotWithShape="1">
          <a:blip r:embed="rId3">
            <a:alphaModFix/>
          </a:blip>
          <a:srcRect b="0" l="0" r="0" t="0"/>
          <a:stretch/>
        </p:blipFill>
        <p:spPr>
          <a:xfrm>
            <a:off x="4154306" y="3150501"/>
            <a:ext cx="835387" cy="1053880"/>
          </a:xfrm>
          <a:prstGeom prst="rect">
            <a:avLst/>
          </a:prstGeom>
          <a:noFill/>
          <a:ln>
            <a:noFill/>
          </a:ln>
        </p:spPr>
      </p:pic>
      <p:pic>
        <p:nvPicPr>
          <p:cNvPr id="89" name="Google Shape;89;p13"/>
          <p:cNvPicPr preferRelativeResize="0"/>
          <p:nvPr/>
        </p:nvPicPr>
        <p:blipFill rotWithShape="1">
          <a:blip r:embed="rId4">
            <a:alphaModFix/>
          </a:blip>
          <a:srcRect b="0" l="0" r="0" t="0"/>
          <a:stretch/>
        </p:blipFill>
        <p:spPr>
          <a:xfrm>
            <a:off x="4572000" y="4158660"/>
            <a:ext cx="4572000" cy="2755357"/>
          </a:xfrm>
          <a:prstGeom prst="rect">
            <a:avLst/>
          </a:prstGeom>
          <a:noFill/>
          <a:ln>
            <a:noFill/>
          </a:ln>
        </p:spPr>
      </p:pic>
      <p:pic>
        <p:nvPicPr>
          <p:cNvPr id="90" name="Google Shape;90;p13"/>
          <p:cNvPicPr preferRelativeResize="0"/>
          <p:nvPr/>
        </p:nvPicPr>
        <p:blipFill rotWithShape="1">
          <a:blip r:embed="rId5">
            <a:alphaModFix/>
          </a:blip>
          <a:srcRect b="0" l="0" r="0" t="0"/>
          <a:stretch/>
        </p:blipFill>
        <p:spPr>
          <a:xfrm>
            <a:off x="-1" y="1"/>
            <a:ext cx="4572000" cy="3149347"/>
          </a:xfrm>
          <a:prstGeom prst="rect">
            <a:avLst/>
          </a:prstGeom>
          <a:noFill/>
          <a:ln>
            <a:noFill/>
          </a:ln>
        </p:spPr>
      </p:pic>
      <p:pic>
        <p:nvPicPr>
          <p:cNvPr id="91" name="Google Shape;91;p13"/>
          <p:cNvPicPr preferRelativeResize="0"/>
          <p:nvPr/>
        </p:nvPicPr>
        <p:blipFill rotWithShape="1">
          <a:blip r:embed="rId6">
            <a:alphaModFix/>
          </a:blip>
          <a:srcRect b="0" l="0" r="0" t="0"/>
          <a:stretch/>
        </p:blipFill>
        <p:spPr>
          <a:xfrm>
            <a:off x="0" y="4158661"/>
            <a:ext cx="4572000" cy="2754203"/>
          </a:xfrm>
          <a:prstGeom prst="rect">
            <a:avLst/>
          </a:prstGeom>
          <a:noFill/>
          <a:ln>
            <a:noFill/>
          </a:ln>
        </p:spPr>
      </p:pic>
      <p:pic>
        <p:nvPicPr>
          <p:cNvPr descr="http://upload.wikimedia.org/wikipedia/commons/d/da/Logo_de_la_universitat_de_girona.png" id="92" name="Google Shape;92;p13"/>
          <p:cNvPicPr preferRelativeResize="0"/>
          <p:nvPr/>
        </p:nvPicPr>
        <p:blipFill rotWithShape="1">
          <a:blip r:embed="rId7">
            <a:alphaModFix/>
          </a:blip>
          <a:srcRect b="0" l="0" r="0" t="0"/>
          <a:stretch/>
        </p:blipFill>
        <p:spPr>
          <a:xfrm>
            <a:off x="5193411" y="3310112"/>
            <a:ext cx="912114" cy="687987"/>
          </a:xfrm>
          <a:prstGeom prst="rect">
            <a:avLst/>
          </a:prstGeom>
          <a:noFill/>
          <a:ln>
            <a:noFill/>
          </a:ln>
        </p:spPr>
      </p:pic>
      <p:pic>
        <p:nvPicPr>
          <p:cNvPr id="93" name="Google Shape;93;p13"/>
          <p:cNvPicPr preferRelativeResize="0"/>
          <p:nvPr/>
        </p:nvPicPr>
        <p:blipFill rotWithShape="1">
          <a:blip r:embed="rId8">
            <a:alphaModFix/>
          </a:blip>
          <a:srcRect b="0" l="0" r="0" t="0"/>
          <a:stretch/>
        </p:blipFill>
        <p:spPr>
          <a:xfrm>
            <a:off x="2340864" y="2858058"/>
            <a:ext cx="2356301" cy="1666316"/>
          </a:xfrm>
          <a:prstGeom prst="rect">
            <a:avLst/>
          </a:prstGeom>
          <a:noFill/>
          <a:ln>
            <a:noFill/>
          </a:ln>
        </p:spPr>
      </p:pic>
      <p:pic>
        <p:nvPicPr>
          <p:cNvPr id="94" name="Google Shape;94;p13"/>
          <p:cNvPicPr preferRelativeResize="0"/>
          <p:nvPr/>
        </p:nvPicPr>
        <p:blipFill rotWithShape="1">
          <a:blip r:embed="rId9">
            <a:alphaModFix/>
          </a:blip>
          <a:srcRect b="8048" l="0" r="0" t="0"/>
          <a:stretch/>
        </p:blipFill>
        <p:spPr>
          <a:xfrm>
            <a:off x="4571999" y="-1153"/>
            <a:ext cx="4581144" cy="31505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2"/>
          <p:cNvSpPr txBox="1"/>
          <p:nvPr/>
        </p:nvSpPr>
        <p:spPr>
          <a:xfrm>
            <a:off x="182880" y="2711196"/>
            <a:ext cx="8750808" cy="4154984"/>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2400">
                <a:solidFill>
                  <a:srgbClr val="265F92"/>
                </a:solidFill>
                <a:latin typeface="Calibri"/>
                <a:ea typeface="Calibri"/>
                <a:cs typeface="Calibri"/>
                <a:sym typeface="Calibri"/>
              </a:rPr>
              <a:t>What makes storytelling digital?</a:t>
            </a:r>
            <a:endParaRPr/>
          </a:p>
          <a:p>
            <a:pPr indent="0" lvl="0" marL="0" marR="0" rtl="0" algn="just">
              <a:spcBef>
                <a:spcPts val="0"/>
              </a:spcBef>
              <a:spcAft>
                <a:spcPts val="0"/>
              </a:spcAft>
              <a:buNone/>
            </a:pPr>
            <a:r>
              <a:t/>
            </a:r>
            <a:endParaRPr b="1" sz="1200">
              <a:solidFill>
                <a:srgbClr val="265F92"/>
              </a:solidFill>
              <a:latin typeface="Calibri"/>
              <a:ea typeface="Calibri"/>
              <a:cs typeface="Calibri"/>
              <a:sym typeface="Calibri"/>
            </a:endParaRPr>
          </a:p>
          <a:p>
            <a:pPr indent="-457200" lvl="0" marL="457200" marR="0" rtl="0" algn="just">
              <a:spcBef>
                <a:spcPts val="0"/>
              </a:spcBef>
              <a:spcAft>
                <a:spcPts val="0"/>
              </a:spcAft>
              <a:buClr>
                <a:srgbClr val="595959"/>
              </a:buClr>
              <a:buSzPts val="2400"/>
              <a:buFont typeface="Arial"/>
              <a:buChar char="•"/>
            </a:pPr>
            <a:r>
              <a:rPr b="1" lang="en-US" sz="2400">
                <a:solidFill>
                  <a:srgbClr val="595959"/>
                </a:solidFill>
                <a:latin typeface="Calibri"/>
                <a:ea typeface="Calibri"/>
                <a:cs typeface="Calibri"/>
                <a:sym typeface="Calibri"/>
              </a:rPr>
              <a:t>Use of digital tools and platforms to tell stories.</a:t>
            </a:r>
            <a:endParaRPr/>
          </a:p>
          <a:p>
            <a:pPr indent="-457200" lvl="0" marL="457200" marR="0" rtl="0" algn="just">
              <a:spcBef>
                <a:spcPts val="0"/>
              </a:spcBef>
              <a:spcAft>
                <a:spcPts val="0"/>
              </a:spcAft>
              <a:buClr>
                <a:srgbClr val="595959"/>
              </a:buClr>
              <a:buSzPts val="2400"/>
              <a:buFont typeface="Arial"/>
              <a:buChar char="•"/>
            </a:pPr>
            <a:r>
              <a:rPr b="1" lang="en-US" sz="2400">
                <a:solidFill>
                  <a:srgbClr val="595959"/>
                </a:solidFill>
                <a:latin typeface="Calibri"/>
                <a:ea typeface="Calibri"/>
                <a:cs typeface="Calibri"/>
                <a:sym typeface="Calibri"/>
              </a:rPr>
              <a:t>Combines various forms of media – text, audio, video, and images.</a:t>
            </a:r>
            <a:endParaRPr/>
          </a:p>
          <a:p>
            <a:pPr indent="0" lvl="0" marL="0" marR="0" rtl="0" algn="just">
              <a:spcBef>
                <a:spcPts val="0"/>
              </a:spcBef>
              <a:spcAft>
                <a:spcPts val="0"/>
              </a:spcAft>
              <a:buNone/>
            </a:pPr>
            <a:r>
              <a:t/>
            </a:r>
            <a:endParaRPr b="1" sz="1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400">
                <a:solidFill>
                  <a:srgbClr val="265F92"/>
                </a:solidFill>
                <a:latin typeface="Calibri"/>
                <a:ea typeface="Calibri"/>
                <a:cs typeface="Calibri"/>
                <a:sym typeface="Calibri"/>
              </a:rPr>
              <a:t>Multimedia Storytelling:</a:t>
            </a:r>
            <a:r>
              <a:rPr b="1" lang="en-US" sz="2400">
                <a:solidFill>
                  <a:srgbClr val="595959"/>
                </a:solidFill>
                <a:latin typeface="Calibri"/>
                <a:ea typeface="Calibri"/>
                <a:cs typeface="Calibri"/>
                <a:sym typeface="Calibri"/>
              </a:rPr>
              <a:t> Multiple forms of media — text, audio, video, graphics, and more — within a single narrative platform. </a:t>
            </a:r>
            <a:endParaRPr b="1" sz="24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400">
                <a:solidFill>
                  <a:srgbClr val="265F92"/>
                </a:solidFill>
                <a:latin typeface="Calibri"/>
                <a:ea typeface="Calibri"/>
                <a:cs typeface="Calibri"/>
                <a:sym typeface="Calibri"/>
              </a:rPr>
              <a:t>Transmedia Storytelling:</a:t>
            </a:r>
            <a:r>
              <a:rPr b="1" lang="en-US" sz="2400">
                <a:solidFill>
                  <a:srgbClr val="595959"/>
                </a:solidFill>
                <a:latin typeface="Calibri"/>
                <a:ea typeface="Calibri"/>
                <a:cs typeface="Calibri"/>
                <a:sym typeface="Calibri"/>
              </a:rPr>
              <a:t> Involves telling a story or a narrative across multiple platforms and formats using current digital technologies.</a:t>
            </a:r>
            <a:endParaRPr b="1" sz="2400">
              <a:solidFill>
                <a:srgbClr val="595959"/>
              </a:solidFill>
              <a:latin typeface="Calibri"/>
              <a:ea typeface="Calibri"/>
              <a:cs typeface="Calibri"/>
              <a:sym typeface="Calibri"/>
            </a:endParaRPr>
          </a:p>
          <a:p>
            <a:pPr indent="0" lvl="0" marL="0" marR="0" rtl="0" algn="just">
              <a:spcBef>
                <a:spcPts val="0"/>
              </a:spcBef>
              <a:spcAft>
                <a:spcPts val="0"/>
              </a:spcAft>
              <a:buNone/>
            </a:pPr>
            <a:r>
              <a:t/>
            </a:r>
            <a:endParaRPr b="1" sz="2400">
              <a:solidFill>
                <a:srgbClr val="265F92"/>
              </a:solidFill>
              <a:latin typeface="Calibri"/>
              <a:ea typeface="Calibri"/>
              <a:cs typeface="Calibri"/>
              <a:sym typeface="Calibri"/>
            </a:endParaRPr>
          </a:p>
        </p:txBody>
      </p:sp>
      <p:pic>
        <p:nvPicPr>
          <p:cNvPr id="168" name="Google Shape;168;p22"/>
          <p:cNvPicPr preferRelativeResize="0"/>
          <p:nvPr/>
        </p:nvPicPr>
        <p:blipFill rotWithShape="1">
          <a:blip r:embed="rId3">
            <a:alphaModFix/>
          </a:blip>
          <a:srcRect b="8239" l="0" r="0" t="9680"/>
          <a:stretch/>
        </p:blipFill>
        <p:spPr>
          <a:xfrm>
            <a:off x="2382012" y="228600"/>
            <a:ext cx="4370832" cy="224223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3"/>
          <p:cNvSpPr txBox="1"/>
          <p:nvPr/>
        </p:nvSpPr>
        <p:spPr>
          <a:xfrm>
            <a:off x="196596" y="2985516"/>
            <a:ext cx="8750808" cy="3893374"/>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2800">
                <a:solidFill>
                  <a:srgbClr val="265F92"/>
                </a:solidFill>
                <a:latin typeface="Calibri"/>
                <a:ea typeface="Calibri"/>
                <a:cs typeface="Calibri"/>
                <a:sym typeface="Calibri"/>
              </a:rPr>
              <a:t>Benefits of Digital Storytelling in Education</a:t>
            </a:r>
            <a:endParaRPr/>
          </a:p>
          <a:p>
            <a:pPr indent="0" lvl="0" marL="0" marR="0" rtl="0" algn="just">
              <a:spcBef>
                <a:spcPts val="0"/>
              </a:spcBef>
              <a:spcAft>
                <a:spcPts val="0"/>
              </a:spcAft>
              <a:buNone/>
            </a:pPr>
            <a:r>
              <a:t/>
            </a:r>
            <a:endParaRPr b="1" sz="1100">
              <a:solidFill>
                <a:srgbClr val="265F92"/>
              </a:solidFill>
              <a:latin typeface="Calibri"/>
              <a:ea typeface="Calibri"/>
              <a:cs typeface="Calibri"/>
              <a:sym typeface="Calibri"/>
            </a:endParaRPr>
          </a:p>
          <a:p>
            <a:pPr indent="-457200" lvl="0" marL="457200" marR="0" rtl="0" algn="just">
              <a:spcBef>
                <a:spcPts val="0"/>
              </a:spcBef>
              <a:spcAft>
                <a:spcPts val="0"/>
              </a:spcAft>
              <a:buClr>
                <a:srgbClr val="595959"/>
              </a:buClr>
              <a:buSzPts val="2600"/>
              <a:buFont typeface="Arial"/>
              <a:buChar char="•"/>
            </a:pPr>
            <a:r>
              <a:rPr b="1" lang="en-US" sz="2600">
                <a:solidFill>
                  <a:srgbClr val="595959"/>
                </a:solidFill>
                <a:latin typeface="Calibri"/>
                <a:ea typeface="Calibri"/>
                <a:cs typeface="Calibri"/>
                <a:sym typeface="Calibri"/>
              </a:rPr>
              <a:t>Engagement (Multisensory Experience, Interactivity, Dynamic Content…)</a:t>
            </a:r>
            <a:endParaRPr/>
          </a:p>
          <a:p>
            <a:pPr indent="-457200" lvl="0" marL="457200" marR="0" rtl="0" algn="just">
              <a:spcBef>
                <a:spcPts val="0"/>
              </a:spcBef>
              <a:spcAft>
                <a:spcPts val="0"/>
              </a:spcAft>
              <a:buClr>
                <a:srgbClr val="595959"/>
              </a:buClr>
              <a:buSzPts val="2600"/>
              <a:buFont typeface="Arial"/>
              <a:buChar char="•"/>
            </a:pPr>
            <a:r>
              <a:rPr b="1" lang="en-US" sz="2600">
                <a:solidFill>
                  <a:srgbClr val="595959"/>
                </a:solidFill>
                <a:latin typeface="Calibri"/>
                <a:ea typeface="Calibri"/>
                <a:cs typeface="Calibri"/>
                <a:sym typeface="Calibri"/>
              </a:rPr>
              <a:t>Creativity: Digital tools provide a plethora of ways to express oneself.</a:t>
            </a:r>
            <a:endParaRPr/>
          </a:p>
          <a:p>
            <a:pPr indent="-457200" lvl="0" marL="457200" marR="0" rtl="0" algn="just">
              <a:spcBef>
                <a:spcPts val="0"/>
              </a:spcBef>
              <a:spcAft>
                <a:spcPts val="0"/>
              </a:spcAft>
              <a:buClr>
                <a:srgbClr val="595959"/>
              </a:buClr>
              <a:buSzPts val="2600"/>
              <a:buFont typeface="Arial"/>
              <a:buChar char="•"/>
            </a:pPr>
            <a:r>
              <a:rPr b="1" lang="en-US" sz="2600">
                <a:solidFill>
                  <a:srgbClr val="595959"/>
                </a:solidFill>
                <a:latin typeface="Calibri"/>
                <a:ea typeface="Calibri"/>
                <a:cs typeface="Calibri"/>
                <a:sym typeface="Calibri"/>
              </a:rPr>
              <a:t>Critical Thinking: Planning a narrative requires organized thought.</a:t>
            </a:r>
            <a:endParaRPr/>
          </a:p>
          <a:p>
            <a:pPr indent="-457200" lvl="0" marL="457200" marR="0" rtl="0" algn="just">
              <a:spcBef>
                <a:spcPts val="0"/>
              </a:spcBef>
              <a:spcAft>
                <a:spcPts val="0"/>
              </a:spcAft>
              <a:buClr>
                <a:srgbClr val="595959"/>
              </a:buClr>
              <a:buSzPts val="2600"/>
              <a:buFont typeface="Arial"/>
              <a:buChar char="•"/>
            </a:pPr>
            <a:r>
              <a:rPr b="1" lang="en-US" sz="2600">
                <a:solidFill>
                  <a:srgbClr val="595959"/>
                </a:solidFill>
                <a:latin typeface="Calibri"/>
                <a:ea typeface="Calibri"/>
                <a:cs typeface="Calibri"/>
                <a:sym typeface="Calibri"/>
              </a:rPr>
              <a:t>Technical Skills: Familiarity with modern digital tools.</a:t>
            </a:r>
            <a:endParaRPr/>
          </a:p>
          <a:p>
            <a:pPr indent="-457200" lvl="0" marL="457200" marR="0" rtl="0" algn="just">
              <a:spcBef>
                <a:spcPts val="0"/>
              </a:spcBef>
              <a:spcAft>
                <a:spcPts val="0"/>
              </a:spcAft>
              <a:buClr>
                <a:srgbClr val="595959"/>
              </a:buClr>
              <a:buSzPts val="2600"/>
              <a:buFont typeface="Arial"/>
              <a:buChar char="•"/>
            </a:pPr>
            <a:r>
              <a:rPr b="1" lang="en-US" sz="2600">
                <a:solidFill>
                  <a:srgbClr val="595959"/>
                </a:solidFill>
                <a:latin typeface="Calibri"/>
                <a:ea typeface="Calibri"/>
                <a:cs typeface="Calibri"/>
                <a:sym typeface="Calibri"/>
              </a:rPr>
              <a:t>…</a:t>
            </a:r>
            <a:endParaRPr b="1" sz="2600">
              <a:solidFill>
                <a:srgbClr val="595959"/>
              </a:solidFill>
              <a:latin typeface="Calibri"/>
              <a:ea typeface="Calibri"/>
              <a:cs typeface="Calibri"/>
              <a:sym typeface="Calibri"/>
            </a:endParaRPr>
          </a:p>
        </p:txBody>
      </p:sp>
      <p:pic>
        <p:nvPicPr>
          <p:cNvPr id="176" name="Google Shape;176;p23"/>
          <p:cNvPicPr preferRelativeResize="0"/>
          <p:nvPr/>
        </p:nvPicPr>
        <p:blipFill rotWithShape="1">
          <a:blip r:embed="rId3">
            <a:alphaModFix/>
          </a:blip>
          <a:srcRect b="5990" l="0" r="0" t="0"/>
          <a:stretch/>
        </p:blipFill>
        <p:spPr>
          <a:xfrm>
            <a:off x="0" y="1"/>
            <a:ext cx="9144000" cy="288950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4"/>
          <p:cNvSpPr txBox="1"/>
          <p:nvPr/>
        </p:nvSpPr>
        <p:spPr>
          <a:xfrm>
            <a:off x="585216" y="2793492"/>
            <a:ext cx="8074152" cy="92333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a:solidFill>
                  <a:srgbClr val="C93060"/>
                </a:solidFill>
                <a:latin typeface="Calibri"/>
                <a:ea typeface="Calibri"/>
                <a:cs typeface="Calibri"/>
                <a:sym typeface="Calibri"/>
              </a:rPr>
              <a:t>2. Why Scratch?</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pic>
        <p:nvPicPr>
          <p:cNvPr descr="scratch" id="189" name="Google Shape;189;p25"/>
          <p:cNvPicPr preferRelativeResize="0"/>
          <p:nvPr/>
        </p:nvPicPr>
        <p:blipFill rotWithShape="1">
          <a:blip r:embed="rId3">
            <a:alphaModFix/>
          </a:blip>
          <a:srcRect b="0" l="0" r="0" t="0"/>
          <a:stretch/>
        </p:blipFill>
        <p:spPr>
          <a:xfrm>
            <a:off x="2117618" y="2196445"/>
            <a:ext cx="5767425" cy="3244024"/>
          </a:xfrm>
          <a:prstGeom prst="rect">
            <a:avLst/>
          </a:prstGeom>
          <a:noFill/>
          <a:ln>
            <a:noFill/>
          </a:ln>
        </p:spPr>
      </p:pic>
      <p:sp>
        <p:nvSpPr>
          <p:cNvPr id="190" name="Google Shape;190;p25"/>
          <p:cNvSpPr/>
          <p:nvPr/>
        </p:nvSpPr>
        <p:spPr>
          <a:xfrm>
            <a:off x="380882" y="315018"/>
            <a:ext cx="8301205" cy="144655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8800">
                <a:solidFill>
                  <a:srgbClr val="F79315"/>
                </a:solidFill>
                <a:latin typeface="Calibri"/>
                <a:ea typeface="Calibri"/>
                <a:cs typeface="Calibri"/>
                <a:sym typeface="Calibri"/>
              </a:rPr>
              <a:t>scratch.mit.edu</a:t>
            </a:r>
            <a:endParaRPr sz="8800">
              <a:solidFill>
                <a:srgbClr val="F79315"/>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pic>
        <p:nvPicPr>
          <p:cNvPr id="195" name="Google Shape;195;p26"/>
          <p:cNvPicPr preferRelativeResize="0"/>
          <p:nvPr/>
        </p:nvPicPr>
        <p:blipFill rotWithShape="1">
          <a:blip r:embed="rId3">
            <a:alphaModFix/>
          </a:blip>
          <a:srcRect b="0" l="0" r="0" t="0"/>
          <a:stretch/>
        </p:blipFill>
        <p:spPr>
          <a:xfrm>
            <a:off x="919113" y="1370128"/>
            <a:ext cx="7368094" cy="4144553"/>
          </a:xfrm>
          <a:prstGeom prst="rect">
            <a:avLst/>
          </a:prstGeom>
          <a:noFill/>
          <a:ln>
            <a:noFill/>
          </a:ln>
        </p:spPr>
      </p:pic>
      <p:sp>
        <p:nvSpPr>
          <p:cNvPr id="196" name="Google Shape;196;p26"/>
          <p:cNvSpPr/>
          <p:nvPr/>
        </p:nvSpPr>
        <p:spPr>
          <a:xfrm>
            <a:off x="2938249" y="5649206"/>
            <a:ext cx="338272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u="sng">
                <a:solidFill>
                  <a:schemeClr val="dk1"/>
                </a:solidFill>
                <a:latin typeface="Calibri"/>
                <a:ea typeface="Calibri"/>
                <a:cs typeface="Calibri"/>
                <a:sym typeface="Calibri"/>
                <a:hlinkClick r:id="rId4">
                  <a:extLst>
                    <a:ext uri="{A12FA001-AC4F-418D-AE19-62706E023703}">
                      <ahyp:hlinkClr val="tx"/>
                    </a:ext>
                  </a:extLst>
                </a:hlinkClick>
              </a:rPr>
              <a:t>https://youtu.be/98awWpkx9UM</a:t>
            </a: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95"/>
                                        </p:tgtEl>
                                        <p:attrNameLst>
                                          <p:attrName>style.visibility</p:attrName>
                                        </p:attrNameLst>
                                      </p:cBhvr>
                                      <p:to>
                                        <p:strVal val="visible"/>
                                      </p:to>
                                    </p:set>
                                    <p:animEffect filter="fade" transition="in">
                                      <p:cBhvr>
                                        <p:cTn dur="1"/>
                                        <p:tgtEl>
                                          <p:spTgt spid="1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7"/>
          <p:cNvSpPr/>
          <p:nvPr/>
        </p:nvSpPr>
        <p:spPr>
          <a:xfrm>
            <a:off x="0" y="858179"/>
            <a:ext cx="8861196" cy="5909310"/>
          </a:xfrm>
          <a:prstGeom prst="rect">
            <a:avLst/>
          </a:prstGeom>
          <a:solidFill>
            <a:schemeClr val="lt1">
              <a:alpha val="64705"/>
            </a:schemeClr>
          </a:solidFill>
          <a:ln>
            <a:noFill/>
          </a:ln>
        </p:spPr>
        <p:txBody>
          <a:bodyPr anchorCtr="0" anchor="t" bIns="45700" lIns="91425" spcFirstLastPara="1" rIns="91425" wrap="square" tIns="45700">
            <a:noAutofit/>
          </a:bodyPr>
          <a:lstStyle/>
          <a:p>
            <a:pPr indent="-285750" lvl="1" marL="742950" marR="0" rtl="0" algn="l">
              <a:spcBef>
                <a:spcPts val="0"/>
              </a:spcBef>
              <a:spcAft>
                <a:spcPts val="0"/>
              </a:spcAft>
              <a:buClr>
                <a:schemeClr val="dk1"/>
              </a:buClr>
              <a:buSzPts val="2100"/>
              <a:buFont typeface="Arial"/>
              <a:buChar char="•"/>
            </a:pPr>
            <a:r>
              <a:rPr b="0" i="0" lang="en-US" sz="2100" u="none" cap="none" strike="noStrike">
                <a:solidFill>
                  <a:schemeClr val="dk1"/>
                </a:solidFill>
                <a:latin typeface="Calibri"/>
                <a:ea typeface="Calibri"/>
                <a:cs typeface="Calibri"/>
                <a:sym typeface="Calibri"/>
              </a:rPr>
              <a:t>It's online and free, you don't need to install any special software to start creating.</a:t>
            </a:r>
            <a:endParaRPr b="0" i="0" sz="2100" u="none" cap="none" strike="noStrike">
              <a:solidFill>
                <a:schemeClr val="dk1"/>
              </a:solidFill>
              <a:latin typeface="Calibri"/>
              <a:ea typeface="Calibri"/>
              <a:cs typeface="Calibri"/>
              <a:sym typeface="Calibri"/>
            </a:endParaRPr>
          </a:p>
          <a:p>
            <a:pPr indent="-285750" lvl="1" marL="742950" marR="0" rtl="0" algn="l">
              <a:spcBef>
                <a:spcPts val="0"/>
              </a:spcBef>
              <a:spcAft>
                <a:spcPts val="0"/>
              </a:spcAft>
              <a:buClr>
                <a:schemeClr val="dk1"/>
              </a:buClr>
              <a:buSzPts val="2100"/>
              <a:buFont typeface="Arial"/>
              <a:buChar char="•"/>
            </a:pPr>
            <a:r>
              <a:rPr b="0" i="0" lang="en-US" sz="2100" u="none" cap="none" strike="noStrike">
                <a:solidFill>
                  <a:schemeClr val="dk1"/>
                </a:solidFill>
                <a:latin typeface="Calibri"/>
                <a:ea typeface="Calibri"/>
                <a:cs typeface="Calibri"/>
                <a:sym typeface="Calibri"/>
              </a:rPr>
              <a:t>It is multiplatform, and works on computers as well as tablets and mobile phones.</a:t>
            </a:r>
            <a:endParaRPr b="0" i="0" sz="2100" u="none" cap="none" strike="noStrike">
              <a:solidFill>
                <a:schemeClr val="dk1"/>
              </a:solidFill>
              <a:latin typeface="Calibri"/>
              <a:ea typeface="Calibri"/>
              <a:cs typeface="Calibri"/>
              <a:sym typeface="Calibri"/>
            </a:endParaRPr>
          </a:p>
          <a:p>
            <a:pPr indent="-285750" lvl="1" marL="742950" marR="0" rtl="0" algn="l">
              <a:spcBef>
                <a:spcPts val="0"/>
              </a:spcBef>
              <a:spcAft>
                <a:spcPts val="0"/>
              </a:spcAft>
              <a:buClr>
                <a:schemeClr val="dk1"/>
              </a:buClr>
              <a:buSzPts val="2100"/>
              <a:buFont typeface="Arial"/>
              <a:buChar char="•"/>
            </a:pPr>
            <a:r>
              <a:rPr b="0" i="0" lang="en-US" sz="2100" u="none" cap="none" strike="noStrike">
                <a:solidFill>
                  <a:schemeClr val="dk1"/>
                </a:solidFill>
                <a:latin typeface="Calibri"/>
                <a:ea typeface="Calibri"/>
                <a:cs typeface="Calibri"/>
                <a:sym typeface="Calibri"/>
              </a:rPr>
              <a:t>It is translated into many languages. </a:t>
            </a:r>
            <a:endParaRPr b="0" i="0" sz="2100" u="none" cap="none" strike="noStrike">
              <a:solidFill>
                <a:schemeClr val="dk1"/>
              </a:solidFill>
              <a:latin typeface="Calibri"/>
              <a:ea typeface="Calibri"/>
              <a:cs typeface="Calibri"/>
              <a:sym typeface="Calibri"/>
            </a:endParaRPr>
          </a:p>
          <a:p>
            <a:pPr indent="-285750" lvl="1" marL="742950" marR="0" rtl="0" algn="l">
              <a:spcBef>
                <a:spcPts val="0"/>
              </a:spcBef>
              <a:spcAft>
                <a:spcPts val="0"/>
              </a:spcAft>
              <a:buClr>
                <a:schemeClr val="dk1"/>
              </a:buClr>
              <a:buSzPts val="2100"/>
              <a:buFont typeface="Arial"/>
              <a:buChar char="•"/>
            </a:pPr>
            <a:r>
              <a:rPr b="0" i="0" lang="en-US" sz="2100" u="none" cap="none" strike="noStrike">
                <a:solidFill>
                  <a:schemeClr val="dk1"/>
                </a:solidFill>
                <a:latin typeface="Calibri"/>
                <a:ea typeface="Calibri"/>
                <a:cs typeface="Calibri"/>
                <a:sym typeface="Calibri"/>
              </a:rPr>
              <a:t>It is designed with a very powerful pedagogical approach, and allows learning in a very intuitive way, facilitating self-learning and learning by discovery and exploration.</a:t>
            </a:r>
            <a:endParaRPr b="0" i="0" sz="2100" u="none" cap="none" strike="noStrike">
              <a:solidFill>
                <a:schemeClr val="dk1"/>
              </a:solidFill>
              <a:latin typeface="Calibri"/>
              <a:ea typeface="Calibri"/>
              <a:cs typeface="Calibri"/>
              <a:sym typeface="Calibri"/>
            </a:endParaRPr>
          </a:p>
          <a:p>
            <a:pPr indent="-285750" lvl="1" marL="742950" marR="0" rtl="0" algn="l">
              <a:spcBef>
                <a:spcPts val="0"/>
              </a:spcBef>
              <a:spcAft>
                <a:spcPts val="0"/>
              </a:spcAft>
              <a:buClr>
                <a:schemeClr val="dk1"/>
              </a:buClr>
              <a:buSzPts val="2100"/>
              <a:buFont typeface="Arial"/>
              <a:buChar char="•"/>
            </a:pPr>
            <a:r>
              <a:rPr b="0" i="0" lang="en-US" sz="2100" u="none" cap="none" strike="noStrike">
                <a:solidFill>
                  <a:schemeClr val="dk1"/>
                </a:solidFill>
                <a:latin typeface="Calibri"/>
                <a:ea typeface="Calibri"/>
                <a:cs typeface="Calibri"/>
                <a:sym typeface="Calibri"/>
              </a:rPr>
              <a:t>It allows us to create digital stories, but also games, artistic projects, simulations, etc.</a:t>
            </a:r>
            <a:endParaRPr b="0" i="0" sz="2100" u="none" cap="none" strike="noStrike">
              <a:solidFill>
                <a:schemeClr val="dk1"/>
              </a:solidFill>
              <a:latin typeface="Calibri"/>
              <a:ea typeface="Calibri"/>
              <a:cs typeface="Calibri"/>
              <a:sym typeface="Calibri"/>
            </a:endParaRPr>
          </a:p>
          <a:p>
            <a:pPr indent="-285750" lvl="1" marL="742950" marR="0" rtl="0" algn="l">
              <a:spcBef>
                <a:spcPts val="0"/>
              </a:spcBef>
              <a:spcAft>
                <a:spcPts val="0"/>
              </a:spcAft>
              <a:buClr>
                <a:schemeClr val="dk1"/>
              </a:buClr>
              <a:buSzPts val="2100"/>
              <a:buFont typeface="Arial"/>
              <a:buChar char="•"/>
            </a:pPr>
            <a:r>
              <a:rPr b="0" i="0" lang="en-US" sz="2100" u="none" cap="none" strike="noStrike">
                <a:solidFill>
                  <a:schemeClr val="dk1"/>
                </a:solidFill>
                <a:latin typeface="Calibri"/>
                <a:ea typeface="Calibri"/>
                <a:cs typeface="Calibri"/>
                <a:sym typeface="Calibri"/>
              </a:rPr>
              <a:t>It allows to share our creations on the Internet, in a very easy way, and also allows to remix the creations of others, which is a very powerful feature.</a:t>
            </a:r>
            <a:endParaRPr b="0" i="0" sz="2100" u="none" cap="none" strike="noStrike">
              <a:solidFill>
                <a:schemeClr val="dk1"/>
              </a:solidFill>
              <a:latin typeface="Calibri"/>
              <a:ea typeface="Calibri"/>
              <a:cs typeface="Calibri"/>
              <a:sym typeface="Calibri"/>
            </a:endParaRPr>
          </a:p>
          <a:p>
            <a:pPr indent="-285750" lvl="1" marL="742950" marR="0" rtl="0" algn="l">
              <a:spcBef>
                <a:spcPts val="0"/>
              </a:spcBef>
              <a:spcAft>
                <a:spcPts val="0"/>
              </a:spcAft>
              <a:buClr>
                <a:schemeClr val="dk1"/>
              </a:buClr>
              <a:buSzPts val="2100"/>
              <a:buFont typeface="Arial"/>
              <a:buChar char="•"/>
            </a:pPr>
            <a:r>
              <a:rPr b="0" i="0" lang="en-US" sz="2100" u="none" cap="none" strike="noStrike">
                <a:solidFill>
                  <a:schemeClr val="dk1"/>
                </a:solidFill>
                <a:latin typeface="Calibri"/>
                <a:ea typeface="Calibri"/>
                <a:cs typeface="Calibri"/>
                <a:sym typeface="Calibri"/>
              </a:rPr>
              <a:t>It is not only a tool and an environment but also a huge community.</a:t>
            </a:r>
            <a:endParaRPr/>
          </a:p>
          <a:p>
            <a:pPr indent="-285750" lvl="1" marL="742950" marR="0" rtl="0" algn="l">
              <a:spcBef>
                <a:spcPts val="0"/>
              </a:spcBef>
              <a:spcAft>
                <a:spcPts val="0"/>
              </a:spcAft>
              <a:buClr>
                <a:schemeClr val="dk1"/>
              </a:buClr>
              <a:buSzPts val="2100"/>
              <a:buFont typeface="Arial"/>
              <a:buChar char="•"/>
            </a:pPr>
            <a:r>
              <a:rPr b="0" i="0" lang="en-US" sz="2100" u="none" cap="none" strike="noStrike">
                <a:solidFill>
                  <a:schemeClr val="dk1"/>
                </a:solidFill>
                <a:latin typeface="Calibri"/>
                <a:ea typeface="Calibri"/>
                <a:cs typeface="Calibri"/>
                <a:sym typeface="Calibri"/>
              </a:rPr>
              <a:t>Scratch has a low floor, high ceiling and wide walls. </a:t>
            </a:r>
            <a:endParaRPr/>
          </a:p>
          <a:p>
            <a:pPr indent="-285750" lvl="1" marL="742950" marR="0" rtl="0" algn="l">
              <a:spcBef>
                <a:spcPts val="0"/>
              </a:spcBef>
              <a:spcAft>
                <a:spcPts val="0"/>
              </a:spcAft>
              <a:buClr>
                <a:schemeClr val="dk1"/>
              </a:buClr>
              <a:buSzPts val="2100"/>
              <a:buFont typeface="Arial"/>
              <a:buChar char="•"/>
            </a:pPr>
            <a:r>
              <a:rPr b="0" i="0" lang="en-US" sz="2100" u="none" cap="none" strike="noStrike">
                <a:solidFill>
                  <a:schemeClr val="dk1"/>
                </a:solidFill>
                <a:latin typeface="Calibri"/>
                <a:ea typeface="Calibri"/>
                <a:cs typeface="Calibri"/>
                <a:sym typeface="Calibri"/>
              </a:rPr>
              <a:t>It has extensions that allow us to play with music, give voice to our characters (recording or text-to-speech), connect the story on our screen with the outside world (sensors, robots, etc.).</a:t>
            </a:r>
            <a:endParaRPr b="0" i="0" sz="2100" u="none" cap="none" strike="noStrike">
              <a:solidFill>
                <a:srgbClr val="323F4F"/>
              </a:solidFill>
              <a:latin typeface="Calibri"/>
              <a:ea typeface="Calibri"/>
              <a:cs typeface="Calibri"/>
              <a:sym typeface="Calibri"/>
            </a:endParaRPr>
          </a:p>
        </p:txBody>
      </p:sp>
      <p:sp>
        <p:nvSpPr>
          <p:cNvPr id="203" name="Google Shape;203;p27"/>
          <p:cNvSpPr txBox="1"/>
          <p:nvPr/>
        </p:nvSpPr>
        <p:spPr>
          <a:xfrm>
            <a:off x="0" y="0"/>
            <a:ext cx="9144000" cy="769441"/>
          </a:xfrm>
          <a:prstGeom prst="rect">
            <a:avLst/>
          </a:prstGeom>
          <a:solidFill>
            <a:srgbClr val="0000FF">
              <a:alpha val="74901"/>
            </a:srgbClr>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400">
                <a:solidFill>
                  <a:srgbClr val="F2F2F2"/>
                </a:solidFill>
                <a:latin typeface="Calibri"/>
                <a:ea typeface="Calibri"/>
                <a:cs typeface="Calibri"/>
                <a:sym typeface="Calibri"/>
              </a:rPr>
              <a:t>WHY SCRATCH?</a:t>
            </a:r>
            <a:endParaRPr b="1" sz="4400">
              <a:solidFill>
                <a:srgbClr val="F2F2F2"/>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pic>
        <p:nvPicPr>
          <p:cNvPr id="210" name="Google Shape;210;p28"/>
          <p:cNvPicPr preferRelativeResize="0"/>
          <p:nvPr/>
        </p:nvPicPr>
        <p:blipFill rotWithShape="1">
          <a:blip r:embed="rId3">
            <a:alphaModFix/>
          </a:blip>
          <a:srcRect b="0" l="7815" r="0" t="0"/>
          <a:stretch/>
        </p:blipFill>
        <p:spPr>
          <a:xfrm>
            <a:off x="-18288" y="1106424"/>
            <a:ext cx="3451697" cy="5084064"/>
          </a:xfrm>
          <a:prstGeom prst="rect">
            <a:avLst/>
          </a:prstGeom>
          <a:noFill/>
          <a:ln>
            <a:noFill/>
          </a:ln>
        </p:spPr>
      </p:pic>
      <p:pic>
        <p:nvPicPr>
          <p:cNvPr id="211" name="Google Shape;211;p28"/>
          <p:cNvPicPr preferRelativeResize="0"/>
          <p:nvPr/>
        </p:nvPicPr>
        <p:blipFill rotWithShape="1">
          <a:blip r:embed="rId4">
            <a:alphaModFix/>
          </a:blip>
          <a:srcRect b="0" l="0" r="2108" t="0"/>
          <a:stretch/>
        </p:blipFill>
        <p:spPr>
          <a:xfrm>
            <a:off x="3199384" y="1106424"/>
            <a:ext cx="5944616" cy="508406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pic>
        <p:nvPicPr>
          <p:cNvPr descr="piaget" id="218" name="Google Shape;218;p29"/>
          <p:cNvPicPr preferRelativeResize="0"/>
          <p:nvPr/>
        </p:nvPicPr>
        <p:blipFill rotWithShape="1">
          <a:blip r:embed="rId3">
            <a:alphaModFix/>
          </a:blip>
          <a:srcRect b="0" l="0" r="0" t="0"/>
          <a:stretch/>
        </p:blipFill>
        <p:spPr>
          <a:xfrm>
            <a:off x="328673" y="1578504"/>
            <a:ext cx="2159000" cy="2135188"/>
          </a:xfrm>
          <a:prstGeom prst="rect">
            <a:avLst/>
          </a:prstGeom>
          <a:noFill/>
          <a:ln cap="flat" cmpd="sng" w="63500">
            <a:solidFill>
              <a:srgbClr val="00B050"/>
            </a:solidFill>
            <a:prstDash val="solid"/>
            <a:round/>
            <a:headEnd len="sm" w="sm" type="none"/>
            <a:tailEnd len="sm" w="sm" type="none"/>
          </a:ln>
        </p:spPr>
      </p:pic>
      <p:pic>
        <p:nvPicPr>
          <p:cNvPr descr="0" id="219" name="Google Shape;219;p29"/>
          <p:cNvPicPr preferRelativeResize="0"/>
          <p:nvPr/>
        </p:nvPicPr>
        <p:blipFill rotWithShape="1">
          <a:blip r:embed="rId4">
            <a:alphaModFix/>
          </a:blip>
          <a:srcRect b="0" l="0" r="0" t="0"/>
          <a:stretch/>
        </p:blipFill>
        <p:spPr>
          <a:xfrm>
            <a:off x="3922784" y="1569672"/>
            <a:ext cx="2447925" cy="2133600"/>
          </a:xfrm>
          <a:prstGeom prst="rect">
            <a:avLst/>
          </a:prstGeom>
          <a:noFill/>
          <a:ln cap="flat" cmpd="sng" w="60325">
            <a:solidFill>
              <a:srgbClr val="C93060"/>
            </a:solidFill>
            <a:prstDash val="solid"/>
            <a:round/>
            <a:headEnd len="sm" w="sm" type="none"/>
            <a:tailEnd len="sm" w="sm" type="none"/>
          </a:ln>
        </p:spPr>
      </p:pic>
      <p:pic>
        <p:nvPicPr>
          <p:cNvPr descr="mres" id="220" name="Google Shape;220;p29"/>
          <p:cNvPicPr preferRelativeResize="0"/>
          <p:nvPr/>
        </p:nvPicPr>
        <p:blipFill rotWithShape="1">
          <a:blip r:embed="rId5">
            <a:alphaModFix/>
          </a:blip>
          <a:srcRect b="0" l="0" r="0" t="0"/>
          <a:stretch/>
        </p:blipFill>
        <p:spPr>
          <a:xfrm>
            <a:off x="6659088" y="1569672"/>
            <a:ext cx="2268538" cy="2139950"/>
          </a:xfrm>
          <a:prstGeom prst="rect">
            <a:avLst/>
          </a:prstGeom>
          <a:noFill/>
          <a:ln cap="flat" cmpd="sng" w="63500">
            <a:solidFill>
              <a:schemeClr val="accent2"/>
            </a:solidFill>
            <a:prstDash val="solid"/>
            <a:round/>
            <a:headEnd len="sm" w="sm" type="none"/>
            <a:tailEnd len="sm" w="sm" type="none"/>
          </a:ln>
        </p:spPr>
      </p:pic>
      <p:sp>
        <p:nvSpPr>
          <p:cNvPr id="221" name="Google Shape;221;p29"/>
          <p:cNvSpPr txBox="1"/>
          <p:nvPr/>
        </p:nvSpPr>
        <p:spPr>
          <a:xfrm>
            <a:off x="295193" y="578439"/>
            <a:ext cx="2225959"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265F92"/>
                </a:solidFill>
                <a:latin typeface="Calibri"/>
                <a:ea typeface="Calibri"/>
                <a:cs typeface="Calibri"/>
                <a:sym typeface="Calibri"/>
              </a:rPr>
              <a:t>J. Piaget   (1896-1980)</a:t>
            </a:r>
            <a:endParaRPr b="1" sz="2400">
              <a:solidFill>
                <a:srgbClr val="265F92"/>
              </a:solidFill>
              <a:latin typeface="Calibri"/>
              <a:ea typeface="Calibri"/>
              <a:cs typeface="Calibri"/>
              <a:sym typeface="Calibri"/>
            </a:endParaRPr>
          </a:p>
        </p:txBody>
      </p:sp>
      <p:sp>
        <p:nvSpPr>
          <p:cNvPr id="222" name="Google Shape;222;p29"/>
          <p:cNvSpPr txBox="1"/>
          <p:nvPr/>
        </p:nvSpPr>
        <p:spPr>
          <a:xfrm>
            <a:off x="4238761" y="587713"/>
            <a:ext cx="1728192"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rgbClr val="FFFFCC"/>
                </a:solidFill>
                <a:latin typeface="Calibri"/>
                <a:ea typeface="Calibri"/>
                <a:cs typeface="Calibri"/>
                <a:sym typeface="Calibri"/>
              </a:rPr>
              <a:t> </a:t>
            </a:r>
            <a:r>
              <a:rPr b="1" lang="en-US" sz="2400">
                <a:solidFill>
                  <a:srgbClr val="265F92"/>
                </a:solidFill>
                <a:latin typeface="Calibri"/>
                <a:ea typeface="Calibri"/>
                <a:cs typeface="Calibri"/>
                <a:sym typeface="Calibri"/>
              </a:rPr>
              <a:t>S. Papert (1928-2016) </a:t>
            </a:r>
            <a:r>
              <a:rPr lang="en-US" sz="2400">
                <a:solidFill>
                  <a:srgbClr val="000000"/>
                </a:solidFill>
                <a:latin typeface="Calibri"/>
                <a:ea typeface="Calibri"/>
                <a:cs typeface="Calibri"/>
                <a:sym typeface="Calibri"/>
              </a:rPr>
              <a:t>                </a:t>
            </a:r>
            <a:endParaRPr/>
          </a:p>
        </p:txBody>
      </p:sp>
      <p:sp>
        <p:nvSpPr>
          <p:cNvPr id="223" name="Google Shape;223;p29"/>
          <p:cNvSpPr txBox="1"/>
          <p:nvPr/>
        </p:nvSpPr>
        <p:spPr>
          <a:xfrm>
            <a:off x="6890740" y="587712"/>
            <a:ext cx="1728192"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rgbClr val="FFFFCC"/>
                </a:solidFill>
                <a:latin typeface="Calibri"/>
                <a:ea typeface="Calibri"/>
                <a:cs typeface="Calibri"/>
                <a:sym typeface="Calibri"/>
              </a:rPr>
              <a:t> </a:t>
            </a:r>
            <a:r>
              <a:rPr b="1" lang="en-US" sz="2400">
                <a:solidFill>
                  <a:srgbClr val="265F92"/>
                </a:solidFill>
                <a:latin typeface="Calibri"/>
                <a:ea typeface="Calibri"/>
                <a:cs typeface="Calibri"/>
                <a:sym typeface="Calibri"/>
              </a:rPr>
              <a:t>M. Resnick (1956)                 </a:t>
            </a:r>
            <a:endParaRPr/>
          </a:p>
        </p:txBody>
      </p:sp>
      <p:sp>
        <p:nvSpPr>
          <p:cNvPr id="224" name="Google Shape;224;p29"/>
          <p:cNvSpPr/>
          <p:nvPr/>
        </p:nvSpPr>
        <p:spPr>
          <a:xfrm>
            <a:off x="2634105" y="2440404"/>
            <a:ext cx="1182167" cy="368901"/>
          </a:xfrm>
          <a:prstGeom prst="rightArrow">
            <a:avLst>
              <a:gd fmla="val 50000" name="adj1"/>
              <a:gd fmla="val 50000" name="adj2"/>
            </a:avLst>
          </a:prstGeom>
          <a:solidFill>
            <a:srgbClr val="FFC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 name="Google Shape;225;p29"/>
          <p:cNvSpPr txBox="1"/>
          <p:nvPr/>
        </p:nvSpPr>
        <p:spPr>
          <a:xfrm>
            <a:off x="408192" y="3878690"/>
            <a:ext cx="2889295"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E75B5"/>
                </a:solidFill>
                <a:latin typeface="Calibri"/>
                <a:ea typeface="Calibri"/>
                <a:cs typeface="Calibri"/>
                <a:sym typeface="Calibri"/>
              </a:rPr>
              <a:t>Constructivism           </a:t>
            </a:r>
            <a:r>
              <a:rPr lang="en-US" sz="2400">
                <a:solidFill>
                  <a:srgbClr val="000000"/>
                </a:solidFill>
                <a:latin typeface="Calibri"/>
                <a:ea typeface="Calibri"/>
                <a:cs typeface="Calibri"/>
                <a:sym typeface="Calibri"/>
              </a:rPr>
              <a:t>                </a:t>
            </a:r>
            <a:endParaRPr sz="2400">
              <a:solidFill>
                <a:srgbClr val="000000"/>
              </a:solidFill>
              <a:latin typeface="Calibri"/>
              <a:ea typeface="Calibri"/>
              <a:cs typeface="Calibri"/>
              <a:sym typeface="Calibri"/>
            </a:endParaRPr>
          </a:p>
        </p:txBody>
      </p:sp>
      <p:sp>
        <p:nvSpPr>
          <p:cNvPr id="226" name="Google Shape;226;p29"/>
          <p:cNvSpPr txBox="1"/>
          <p:nvPr/>
        </p:nvSpPr>
        <p:spPr>
          <a:xfrm>
            <a:off x="5424907" y="3900719"/>
            <a:ext cx="2745279"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E75B5"/>
                </a:solidFill>
                <a:latin typeface="Calibri"/>
                <a:ea typeface="Calibri"/>
                <a:cs typeface="Calibri"/>
                <a:sym typeface="Calibri"/>
              </a:rPr>
              <a:t>Constructionism</a:t>
            </a:r>
            <a:endParaRPr sz="2400">
              <a:solidFill>
                <a:srgbClr val="000000"/>
              </a:solidFill>
              <a:latin typeface="Calibri"/>
              <a:ea typeface="Calibri"/>
              <a:cs typeface="Calibri"/>
              <a:sym typeface="Calibri"/>
            </a:endParaRPr>
          </a:p>
        </p:txBody>
      </p:sp>
      <p:sp>
        <p:nvSpPr>
          <p:cNvPr id="227" name="Google Shape;227;p29"/>
          <p:cNvSpPr txBox="1"/>
          <p:nvPr/>
        </p:nvSpPr>
        <p:spPr>
          <a:xfrm>
            <a:off x="74344" y="4445166"/>
            <a:ext cx="3556989"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Calibri"/>
                <a:ea typeface="Calibri"/>
                <a:cs typeface="Calibri"/>
                <a:sym typeface="Calibri"/>
              </a:rPr>
              <a:t>Knowledge acquisition is a process of </a:t>
            </a:r>
            <a:r>
              <a:rPr b="1" lang="en-US" sz="1600">
                <a:solidFill>
                  <a:schemeClr val="dk1"/>
                </a:solidFill>
                <a:latin typeface="Calibri"/>
                <a:ea typeface="Calibri"/>
                <a:cs typeface="Calibri"/>
                <a:sym typeface="Calibri"/>
              </a:rPr>
              <a:t>continuous self-construction</a:t>
            </a:r>
            <a:r>
              <a:rPr lang="en-US" sz="1600">
                <a:solidFill>
                  <a:schemeClr val="dk1"/>
                </a:solidFill>
                <a:latin typeface="Calibri"/>
                <a:ea typeface="Calibri"/>
                <a:cs typeface="Calibri"/>
                <a:sym typeface="Calibri"/>
              </a:rPr>
              <a:t>. The child </a:t>
            </a:r>
            <a:r>
              <a:rPr b="1" lang="en-US" sz="1600">
                <a:solidFill>
                  <a:schemeClr val="dk1"/>
                </a:solidFill>
                <a:latin typeface="Calibri"/>
                <a:ea typeface="Calibri"/>
                <a:cs typeface="Calibri"/>
                <a:sym typeface="Calibri"/>
              </a:rPr>
              <a:t>builds</a:t>
            </a:r>
            <a:r>
              <a:rPr lang="en-US" sz="1600">
                <a:solidFill>
                  <a:schemeClr val="dk1"/>
                </a:solidFill>
                <a:latin typeface="Calibri"/>
                <a:ea typeface="Calibri"/>
                <a:cs typeface="Calibri"/>
                <a:sym typeface="Calibri"/>
              </a:rPr>
              <a:t> his/her knowledge with what is </a:t>
            </a:r>
            <a:r>
              <a:rPr b="1" lang="en-US" sz="1600">
                <a:solidFill>
                  <a:schemeClr val="dk1"/>
                </a:solidFill>
                <a:latin typeface="Calibri"/>
                <a:ea typeface="Calibri"/>
                <a:cs typeface="Calibri"/>
                <a:sym typeface="Calibri"/>
              </a:rPr>
              <a:t>meaningful</a:t>
            </a:r>
            <a:r>
              <a:rPr lang="en-US" sz="1600">
                <a:solidFill>
                  <a:schemeClr val="dk1"/>
                </a:solidFill>
                <a:latin typeface="Calibri"/>
                <a:ea typeface="Calibri"/>
                <a:cs typeface="Calibri"/>
                <a:sym typeface="Calibri"/>
              </a:rPr>
              <a:t> to him/her, making a process of assimilation of what is new with respect to what he/she already knows. </a:t>
            </a:r>
            <a:endParaRPr sz="1600">
              <a:solidFill>
                <a:srgbClr val="000000"/>
              </a:solidFill>
              <a:latin typeface="Calibri"/>
              <a:ea typeface="Calibri"/>
              <a:cs typeface="Calibri"/>
              <a:sym typeface="Calibri"/>
            </a:endParaRPr>
          </a:p>
        </p:txBody>
      </p:sp>
      <p:sp>
        <p:nvSpPr>
          <p:cNvPr id="228" name="Google Shape;228;p29"/>
          <p:cNvSpPr txBox="1"/>
          <p:nvPr/>
        </p:nvSpPr>
        <p:spPr>
          <a:xfrm>
            <a:off x="3970484" y="4154734"/>
            <a:ext cx="5076328" cy="221599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a:p>
            <a:pPr indent="0" lvl="0" marL="0" marR="0" rtl="0" algn="l">
              <a:spcBef>
                <a:spcPts val="0"/>
              </a:spcBef>
              <a:spcAft>
                <a:spcPts val="0"/>
              </a:spcAft>
              <a:buNone/>
            </a:pPr>
            <a:r>
              <a:rPr i="1" lang="en-US" sz="1600">
                <a:solidFill>
                  <a:srgbClr val="000000"/>
                </a:solidFill>
                <a:latin typeface="Calibri"/>
                <a:ea typeface="Calibri"/>
                <a:cs typeface="Calibri"/>
                <a:sym typeface="Calibri"/>
              </a:rPr>
              <a:t>Humans construct their knowledge especially well when they participate in the construction of </a:t>
            </a:r>
            <a:r>
              <a:rPr b="1" i="1" lang="en-US" sz="1600">
                <a:solidFill>
                  <a:srgbClr val="000000"/>
                </a:solidFill>
                <a:latin typeface="Calibri"/>
                <a:ea typeface="Calibri"/>
                <a:cs typeface="Calibri"/>
                <a:sym typeface="Calibri"/>
              </a:rPr>
              <a:t>“artifacts”</a:t>
            </a:r>
            <a:r>
              <a:rPr i="1" lang="en-US" sz="1600">
                <a:solidFill>
                  <a:srgbClr val="000000"/>
                </a:solidFill>
                <a:latin typeface="Calibri"/>
                <a:ea typeface="Calibri"/>
                <a:cs typeface="Calibri"/>
                <a:sym typeface="Calibri"/>
              </a:rPr>
              <a:t> that are personally meaningful to them.</a:t>
            </a:r>
            <a:endParaRPr/>
          </a:p>
          <a:p>
            <a:pPr indent="0" lvl="0" marL="0" marR="0" rtl="0" algn="l">
              <a:spcBef>
                <a:spcPts val="0"/>
              </a:spcBef>
              <a:spcAft>
                <a:spcPts val="0"/>
              </a:spcAft>
              <a:buNone/>
            </a:pPr>
            <a:r>
              <a:rPr i="1" lang="en-US" sz="1600">
                <a:solidFill>
                  <a:srgbClr val="000000"/>
                </a:solidFill>
                <a:latin typeface="Calibri"/>
                <a:ea typeface="Calibri"/>
                <a:cs typeface="Calibri"/>
                <a:sym typeface="Calibri"/>
              </a:rPr>
              <a:t>Constructing knowledge in our mind while building something with our hands.</a:t>
            </a:r>
            <a:r>
              <a:rPr i="1" lang="en-US" sz="1800">
                <a:solidFill>
                  <a:srgbClr val="000000"/>
                </a:solidFill>
                <a:latin typeface="Calibri"/>
                <a:ea typeface="Calibri"/>
                <a:cs typeface="Calibri"/>
                <a:sym typeface="Calibri"/>
              </a:rPr>
              <a:t> </a:t>
            </a:r>
            <a:endParaRPr i="1" sz="1800">
              <a:solidFill>
                <a:srgbClr val="000000"/>
              </a:solidFill>
              <a:latin typeface="Calibri"/>
              <a:ea typeface="Calibri"/>
              <a:cs typeface="Calibri"/>
              <a:sym typeface="Calibri"/>
            </a:endParaRPr>
          </a:p>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a:p>
            <a:pPr indent="0" lvl="0" marL="0" marR="0" rtl="0" algn="l">
              <a:spcBef>
                <a:spcPts val="0"/>
              </a:spcBef>
              <a:spcAft>
                <a:spcPts val="0"/>
              </a:spcAft>
              <a:buNone/>
            </a:pPr>
            <a:r>
              <a:rPr lang="en-US" sz="1800">
                <a:solidFill>
                  <a:srgbClr val="000000"/>
                </a:solidFill>
                <a:latin typeface="Calibri"/>
                <a:ea typeface="Calibri"/>
                <a:cs typeface="Calibri"/>
                <a:sym typeface="Calibri"/>
              </a:rPr>
              <a:t> </a:t>
            </a:r>
            <a:endParaRPr/>
          </a:p>
        </p:txBody>
      </p:sp>
      <p:sp>
        <p:nvSpPr>
          <p:cNvPr id="229" name="Google Shape;229;p29"/>
          <p:cNvSpPr txBox="1"/>
          <p:nvPr/>
        </p:nvSpPr>
        <p:spPr>
          <a:xfrm>
            <a:off x="3970484" y="5723437"/>
            <a:ext cx="4854660"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rgbClr val="7030A0"/>
                </a:solidFill>
                <a:latin typeface="Calibri"/>
                <a:ea typeface="Calibri"/>
                <a:cs typeface="Calibri"/>
                <a:sym typeface="Calibri"/>
              </a:rPr>
              <a:t>Computer as a tool for constructing knowledge and a médium of self-expression </a:t>
            </a:r>
            <a:endParaRPr b="1" sz="1600">
              <a:solidFill>
                <a:srgbClr val="7030A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pic>
        <p:nvPicPr>
          <p:cNvPr id="236" name="Google Shape;236;p30"/>
          <p:cNvPicPr preferRelativeResize="0"/>
          <p:nvPr/>
        </p:nvPicPr>
        <p:blipFill rotWithShape="1">
          <a:blip r:embed="rId3">
            <a:alphaModFix/>
          </a:blip>
          <a:srcRect b="0" l="0" r="0" t="0"/>
          <a:stretch/>
        </p:blipFill>
        <p:spPr>
          <a:xfrm>
            <a:off x="1257572" y="607804"/>
            <a:ext cx="6090422" cy="5310702"/>
          </a:xfrm>
          <a:prstGeom prst="rect">
            <a:avLst/>
          </a:prstGeom>
          <a:noFill/>
          <a:ln>
            <a:noFill/>
          </a:ln>
        </p:spPr>
      </p:pic>
      <p:pic>
        <p:nvPicPr>
          <p:cNvPr descr="MIT_Media_Lab_Lifelong_Kindergarten_Logo" id="237" name="Google Shape;237;p30"/>
          <p:cNvPicPr preferRelativeResize="0"/>
          <p:nvPr/>
        </p:nvPicPr>
        <p:blipFill rotWithShape="1">
          <a:blip r:embed="rId4">
            <a:alphaModFix/>
          </a:blip>
          <a:srcRect b="0" l="0" r="0" t="0"/>
          <a:stretch/>
        </p:blipFill>
        <p:spPr>
          <a:xfrm>
            <a:off x="196836" y="5712374"/>
            <a:ext cx="2286550" cy="991313"/>
          </a:xfrm>
          <a:prstGeom prst="rect">
            <a:avLst/>
          </a:prstGeom>
          <a:noFill/>
          <a:ln>
            <a:noFill/>
          </a:ln>
        </p:spPr>
      </p:pic>
      <p:pic>
        <p:nvPicPr>
          <p:cNvPr descr="Screen shot 2012-10-21 at 11.20.13 PM.png" id="238" name="Google Shape;238;p30"/>
          <p:cNvPicPr preferRelativeResize="0"/>
          <p:nvPr/>
        </p:nvPicPr>
        <p:blipFill rotWithShape="1">
          <a:blip r:embed="rId5">
            <a:alphaModFix/>
          </a:blip>
          <a:srcRect b="0" l="0" r="0" t="0"/>
          <a:stretch/>
        </p:blipFill>
        <p:spPr>
          <a:xfrm>
            <a:off x="7713754" y="5408076"/>
            <a:ext cx="1313705" cy="129561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pic>
        <p:nvPicPr>
          <p:cNvPr id="243" name="Google Shape;243;p31"/>
          <p:cNvPicPr preferRelativeResize="0"/>
          <p:nvPr/>
        </p:nvPicPr>
        <p:blipFill rotWithShape="1">
          <a:blip r:embed="rId3">
            <a:alphaModFix/>
          </a:blip>
          <a:srcRect b="0" l="0" r="0" t="0"/>
          <a:stretch/>
        </p:blipFill>
        <p:spPr>
          <a:xfrm>
            <a:off x="-1" y="3423459"/>
            <a:ext cx="4933189" cy="3434542"/>
          </a:xfrm>
          <a:prstGeom prst="rect">
            <a:avLst/>
          </a:prstGeom>
          <a:noFill/>
          <a:ln>
            <a:noFill/>
          </a:ln>
        </p:spPr>
      </p:pic>
      <p:pic>
        <p:nvPicPr>
          <p:cNvPr id="244" name="Google Shape;244;p31"/>
          <p:cNvPicPr preferRelativeResize="0"/>
          <p:nvPr/>
        </p:nvPicPr>
        <p:blipFill rotWithShape="1">
          <a:blip r:embed="rId4">
            <a:alphaModFix/>
          </a:blip>
          <a:srcRect b="0" l="0" r="0" t="0"/>
          <a:stretch/>
        </p:blipFill>
        <p:spPr>
          <a:xfrm>
            <a:off x="4581144" y="-1"/>
            <a:ext cx="4562856" cy="3458761"/>
          </a:xfrm>
          <a:prstGeom prst="rect">
            <a:avLst/>
          </a:prstGeom>
          <a:noFill/>
          <a:ln>
            <a:noFill/>
          </a:ln>
        </p:spPr>
      </p:pic>
      <p:pic>
        <p:nvPicPr>
          <p:cNvPr id="245" name="Google Shape;245;p31"/>
          <p:cNvPicPr preferRelativeResize="0"/>
          <p:nvPr/>
        </p:nvPicPr>
        <p:blipFill rotWithShape="1">
          <a:blip r:embed="rId5">
            <a:alphaModFix/>
          </a:blip>
          <a:srcRect b="0" l="0" r="0" t="0"/>
          <a:stretch/>
        </p:blipFill>
        <p:spPr>
          <a:xfrm>
            <a:off x="0" y="0"/>
            <a:ext cx="4581144" cy="3435858"/>
          </a:xfrm>
          <a:prstGeom prst="rect">
            <a:avLst/>
          </a:prstGeom>
          <a:noFill/>
          <a:ln>
            <a:noFill/>
          </a:ln>
        </p:spPr>
      </p:pic>
      <p:pic>
        <p:nvPicPr>
          <p:cNvPr descr="C:\Edu_Vaio\UdiGital\Inventors4Change\2017-18\Material Colombia\20171003_071349.jpg" id="246" name="Google Shape;246;p31"/>
          <p:cNvPicPr preferRelativeResize="0"/>
          <p:nvPr/>
        </p:nvPicPr>
        <p:blipFill rotWithShape="1">
          <a:blip r:embed="rId6">
            <a:alphaModFix/>
          </a:blip>
          <a:srcRect b="0" l="0" r="0" t="0"/>
          <a:stretch/>
        </p:blipFill>
        <p:spPr>
          <a:xfrm flipH="1">
            <a:off x="4581144" y="3445045"/>
            <a:ext cx="4562855" cy="3412955"/>
          </a:xfrm>
          <a:prstGeom prst="rect">
            <a:avLst/>
          </a:prstGeom>
          <a:noFill/>
          <a:ln>
            <a:noFill/>
          </a:ln>
        </p:spPr>
      </p:pic>
      <p:pic>
        <p:nvPicPr>
          <p:cNvPr id="247" name="Google Shape;247;p31"/>
          <p:cNvPicPr preferRelativeResize="0"/>
          <p:nvPr/>
        </p:nvPicPr>
        <p:blipFill rotWithShape="1">
          <a:blip r:embed="rId7">
            <a:alphaModFix/>
          </a:blip>
          <a:srcRect b="0" l="361" r="1178" t="0"/>
          <a:stretch/>
        </p:blipFill>
        <p:spPr>
          <a:xfrm>
            <a:off x="1314449" y="3021943"/>
            <a:ext cx="1087912" cy="892008"/>
          </a:xfrm>
          <a:prstGeom prst="rect">
            <a:avLst/>
          </a:prstGeom>
          <a:solidFill>
            <a:schemeClr val="lt1"/>
          </a:solidFill>
          <a:ln>
            <a:noFill/>
          </a:ln>
        </p:spPr>
      </p:pic>
      <p:pic>
        <p:nvPicPr>
          <p:cNvPr id="248" name="Google Shape;248;p31"/>
          <p:cNvPicPr preferRelativeResize="0"/>
          <p:nvPr/>
        </p:nvPicPr>
        <p:blipFill rotWithShape="1">
          <a:blip r:embed="rId8">
            <a:alphaModFix/>
          </a:blip>
          <a:srcRect b="69081" l="59727" r="6208" t="6738"/>
          <a:stretch/>
        </p:blipFill>
        <p:spPr>
          <a:xfrm>
            <a:off x="2514601" y="3021943"/>
            <a:ext cx="2130551" cy="892008"/>
          </a:xfrm>
          <a:prstGeom prst="rect">
            <a:avLst/>
          </a:prstGeom>
          <a:noFill/>
          <a:ln>
            <a:noFill/>
          </a:ln>
        </p:spPr>
      </p:pic>
      <p:pic>
        <p:nvPicPr>
          <p:cNvPr id="249" name="Google Shape;249;p31"/>
          <p:cNvPicPr preferRelativeResize="0"/>
          <p:nvPr/>
        </p:nvPicPr>
        <p:blipFill rotWithShape="1">
          <a:blip r:embed="rId9">
            <a:alphaModFix/>
          </a:blip>
          <a:srcRect b="0" l="0" r="0" t="0"/>
          <a:stretch/>
        </p:blipFill>
        <p:spPr>
          <a:xfrm>
            <a:off x="4757392" y="3021943"/>
            <a:ext cx="2999789" cy="89200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4"/>
          <p:cNvSpPr txBox="1"/>
          <p:nvPr/>
        </p:nvSpPr>
        <p:spPr>
          <a:xfrm>
            <a:off x="1159984" y="2299716"/>
            <a:ext cx="7005608" cy="2123658"/>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6600" u="none" cap="none" strike="noStrike">
                <a:solidFill>
                  <a:srgbClr val="265F92"/>
                </a:solidFill>
                <a:latin typeface="Calibri"/>
                <a:ea typeface="Calibri"/>
                <a:cs typeface="Calibri"/>
                <a:sym typeface="Calibri"/>
              </a:rPr>
              <a:t>Digital Storytelling</a:t>
            </a:r>
            <a:endParaRPr/>
          </a:p>
          <a:p>
            <a:pPr indent="0" lvl="0" marL="0" marR="0" rtl="0" algn="ctr">
              <a:spcBef>
                <a:spcPts val="0"/>
              </a:spcBef>
              <a:spcAft>
                <a:spcPts val="0"/>
              </a:spcAft>
              <a:buNone/>
            </a:pPr>
            <a:r>
              <a:rPr b="1" i="0" lang="en-US" sz="6600" u="none" cap="none" strike="noStrike">
                <a:solidFill>
                  <a:srgbClr val="C93060"/>
                </a:solidFill>
                <a:latin typeface="Calibri"/>
                <a:ea typeface="Calibri"/>
                <a:cs typeface="Calibri"/>
                <a:sym typeface="Calibri"/>
              </a:rPr>
              <a:t>With Scratch</a:t>
            </a:r>
            <a:endParaRPr b="1" i="0" sz="6600" u="none" cap="none" strike="noStrike">
              <a:solidFill>
                <a:srgbClr val="C93060"/>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pic>
        <p:nvPicPr>
          <p:cNvPr id="254" name="Google Shape;254;p32"/>
          <p:cNvPicPr preferRelativeResize="0"/>
          <p:nvPr/>
        </p:nvPicPr>
        <p:blipFill rotWithShape="1">
          <a:blip r:embed="rId3">
            <a:alphaModFix/>
          </a:blip>
          <a:srcRect b="0" l="0" r="0" t="0"/>
          <a:stretch/>
        </p:blipFill>
        <p:spPr>
          <a:xfrm>
            <a:off x="1880616" y="1280160"/>
            <a:ext cx="5480304" cy="411022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54"/>
                                        </p:tgtEl>
                                        <p:attrNameLst>
                                          <p:attrName>style.visibility</p:attrName>
                                        </p:attrNameLst>
                                      </p:cBhvr>
                                      <p:to>
                                        <p:strVal val="visible"/>
                                      </p:to>
                                    </p:set>
                                    <p:animEffect filter="fade" transition="in">
                                      <p:cBhvr>
                                        <p:cTn dur="5000"/>
                                        <p:tgtEl>
                                          <p:spTgt spid="2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33"/>
          <p:cNvSpPr txBox="1"/>
          <p:nvPr/>
        </p:nvSpPr>
        <p:spPr>
          <a:xfrm>
            <a:off x="585216" y="2793492"/>
            <a:ext cx="8074152" cy="92333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a:solidFill>
                  <a:schemeClr val="accent2"/>
                </a:solidFill>
                <a:latin typeface="Calibri"/>
                <a:ea typeface="Calibri"/>
                <a:cs typeface="Calibri"/>
                <a:sym typeface="Calibri"/>
              </a:rPr>
              <a:t>3. Scratch Tutorial</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pic>
        <p:nvPicPr>
          <p:cNvPr id="266" name="Google Shape;266;p34"/>
          <p:cNvPicPr preferRelativeResize="0"/>
          <p:nvPr/>
        </p:nvPicPr>
        <p:blipFill rotWithShape="1">
          <a:blip r:embed="rId3">
            <a:alphaModFix/>
          </a:blip>
          <a:srcRect b="0" l="0" r="0" t="0"/>
          <a:stretch/>
        </p:blipFill>
        <p:spPr>
          <a:xfrm>
            <a:off x="4154306" y="3150501"/>
            <a:ext cx="835387" cy="1053880"/>
          </a:xfrm>
          <a:prstGeom prst="rect">
            <a:avLst/>
          </a:prstGeom>
          <a:noFill/>
          <a:ln>
            <a:noFill/>
          </a:ln>
        </p:spPr>
      </p:pic>
      <p:pic>
        <p:nvPicPr>
          <p:cNvPr id="267" name="Google Shape;267;p34"/>
          <p:cNvPicPr preferRelativeResize="0"/>
          <p:nvPr/>
        </p:nvPicPr>
        <p:blipFill rotWithShape="1">
          <a:blip r:embed="rId4">
            <a:alphaModFix/>
          </a:blip>
          <a:srcRect b="0" l="0" r="0" t="0"/>
          <a:stretch/>
        </p:blipFill>
        <p:spPr>
          <a:xfrm>
            <a:off x="4572000" y="4158660"/>
            <a:ext cx="4572000" cy="2755357"/>
          </a:xfrm>
          <a:prstGeom prst="rect">
            <a:avLst/>
          </a:prstGeom>
          <a:noFill/>
          <a:ln>
            <a:noFill/>
          </a:ln>
        </p:spPr>
      </p:pic>
      <p:pic>
        <p:nvPicPr>
          <p:cNvPr id="268" name="Google Shape;268;p34"/>
          <p:cNvPicPr preferRelativeResize="0"/>
          <p:nvPr/>
        </p:nvPicPr>
        <p:blipFill rotWithShape="1">
          <a:blip r:embed="rId5">
            <a:alphaModFix/>
          </a:blip>
          <a:srcRect b="0" l="0" r="0" t="0"/>
          <a:stretch/>
        </p:blipFill>
        <p:spPr>
          <a:xfrm>
            <a:off x="-1" y="1"/>
            <a:ext cx="4572000" cy="3149347"/>
          </a:xfrm>
          <a:prstGeom prst="rect">
            <a:avLst/>
          </a:prstGeom>
          <a:noFill/>
          <a:ln>
            <a:noFill/>
          </a:ln>
        </p:spPr>
      </p:pic>
      <p:pic>
        <p:nvPicPr>
          <p:cNvPr id="269" name="Google Shape;269;p34"/>
          <p:cNvPicPr preferRelativeResize="0"/>
          <p:nvPr/>
        </p:nvPicPr>
        <p:blipFill rotWithShape="1">
          <a:blip r:embed="rId6">
            <a:alphaModFix/>
          </a:blip>
          <a:srcRect b="0" l="0" r="0" t="0"/>
          <a:stretch/>
        </p:blipFill>
        <p:spPr>
          <a:xfrm>
            <a:off x="0" y="4158661"/>
            <a:ext cx="4572000" cy="2754203"/>
          </a:xfrm>
          <a:prstGeom prst="rect">
            <a:avLst/>
          </a:prstGeom>
          <a:noFill/>
          <a:ln>
            <a:noFill/>
          </a:ln>
        </p:spPr>
      </p:pic>
      <p:pic>
        <p:nvPicPr>
          <p:cNvPr descr="http://upload.wikimedia.org/wikipedia/commons/d/da/Logo_de_la_universitat_de_girona.png" id="270" name="Google Shape;270;p34"/>
          <p:cNvPicPr preferRelativeResize="0"/>
          <p:nvPr/>
        </p:nvPicPr>
        <p:blipFill rotWithShape="1">
          <a:blip r:embed="rId7">
            <a:alphaModFix/>
          </a:blip>
          <a:srcRect b="0" l="0" r="0" t="0"/>
          <a:stretch/>
        </p:blipFill>
        <p:spPr>
          <a:xfrm>
            <a:off x="5193411" y="3310112"/>
            <a:ext cx="912114" cy="687987"/>
          </a:xfrm>
          <a:prstGeom prst="rect">
            <a:avLst/>
          </a:prstGeom>
          <a:noFill/>
          <a:ln>
            <a:noFill/>
          </a:ln>
        </p:spPr>
      </p:pic>
      <p:pic>
        <p:nvPicPr>
          <p:cNvPr id="271" name="Google Shape;271;p34"/>
          <p:cNvPicPr preferRelativeResize="0"/>
          <p:nvPr/>
        </p:nvPicPr>
        <p:blipFill rotWithShape="1">
          <a:blip r:embed="rId8">
            <a:alphaModFix/>
          </a:blip>
          <a:srcRect b="0" l="0" r="0" t="0"/>
          <a:stretch/>
        </p:blipFill>
        <p:spPr>
          <a:xfrm>
            <a:off x="2340864" y="2858058"/>
            <a:ext cx="2356301" cy="1666316"/>
          </a:xfrm>
          <a:prstGeom prst="rect">
            <a:avLst/>
          </a:prstGeom>
          <a:noFill/>
          <a:ln>
            <a:noFill/>
          </a:ln>
        </p:spPr>
      </p:pic>
      <p:pic>
        <p:nvPicPr>
          <p:cNvPr id="272" name="Google Shape;272;p34"/>
          <p:cNvPicPr preferRelativeResize="0"/>
          <p:nvPr/>
        </p:nvPicPr>
        <p:blipFill rotWithShape="1">
          <a:blip r:embed="rId9">
            <a:alphaModFix/>
          </a:blip>
          <a:srcRect b="8048" l="0" r="0" t="0"/>
          <a:stretch/>
        </p:blipFill>
        <p:spPr>
          <a:xfrm>
            <a:off x="4571999" y="-1153"/>
            <a:ext cx="4581144" cy="31505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5"/>
          <p:cNvSpPr txBox="1"/>
          <p:nvPr/>
        </p:nvSpPr>
        <p:spPr>
          <a:xfrm>
            <a:off x="100584" y="178308"/>
            <a:ext cx="895197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4000" u="none" cap="none" strike="noStrike">
                <a:solidFill>
                  <a:srgbClr val="265F92"/>
                </a:solidFill>
                <a:latin typeface="Calibri"/>
                <a:ea typeface="Calibri"/>
                <a:cs typeface="Calibri"/>
                <a:sym typeface="Calibri"/>
              </a:rPr>
              <a:t>Project DIVERSE (Erasmus+) 2019-2021</a:t>
            </a:r>
            <a:endParaRPr b="1" i="0" sz="4000" u="none" cap="none" strike="noStrike">
              <a:solidFill>
                <a:srgbClr val="C93060"/>
              </a:solidFill>
              <a:latin typeface="Calibri"/>
              <a:ea typeface="Calibri"/>
              <a:cs typeface="Calibri"/>
              <a:sym typeface="Calibri"/>
            </a:endParaRPr>
          </a:p>
        </p:txBody>
      </p:sp>
      <p:sp>
        <p:nvSpPr>
          <p:cNvPr id="109" name="Google Shape;109;p15"/>
          <p:cNvSpPr/>
          <p:nvPr/>
        </p:nvSpPr>
        <p:spPr>
          <a:xfrm>
            <a:off x="3156193" y="4325649"/>
            <a:ext cx="2884508" cy="212365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sng" cap="none" strike="noStrike">
                <a:solidFill>
                  <a:schemeClr val="dk1"/>
                </a:solidFill>
                <a:latin typeface="Calibri"/>
                <a:ea typeface="Calibri"/>
                <a:cs typeface="Calibri"/>
                <a:sym typeface="Calibri"/>
                <a:hlinkClick r:id="rId3">
                  <a:extLst>
                    <a:ext uri="{A12FA001-AC4F-418D-AE19-62706E023703}">
                      <ahyp:hlinkClr val="tx"/>
                    </a:ext>
                  </a:extLst>
                </a:hlinkClick>
              </a:rPr>
              <a:t>http://diverse-education.eu/</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2400" u="sng">
                <a:solidFill>
                  <a:srgbClr val="595959"/>
                </a:solidFill>
                <a:latin typeface="Calibri"/>
                <a:ea typeface="Calibri"/>
                <a:cs typeface="Calibri"/>
                <a:sym typeface="Calibri"/>
              </a:rPr>
              <a:t>Methods:</a:t>
            </a:r>
            <a:endParaRPr sz="2400" u="sng">
              <a:solidFill>
                <a:srgbClr val="595959"/>
              </a:solidFill>
              <a:latin typeface="Calibri"/>
              <a:ea typeface="Calibri"/>
              <a:cs typeface="Calibri"/>
              <a:sym typeface="Calibri"/>
            </a:endParaRPr>
          </a:p>
          <a:p>
            <a:pPr indent="0" lvl="0" marL="0" marR="0" rtl="0" algn="l">
              <a:spcBef>
                <a:spcPts val="0"/>
              </a:spcBef>
              <a:spcAft>
                <a:spcPts val="0"/>
              </a:spcAft>
              <a:buNone/>
            </a:pPr>
            <a:r>
              <a:rPr lang="en-US" sz="2400">
                <a:solidFill>
                  <a:srgbClr val="595959"/>
                </a:solidFill>
                <a:latin typeface="Calibri"/>
                <a:ea typeface="Calibri"/>
                <a:cs typeface="Calibri"/>
                <a:sym typeface="Calibri"/>
              </a:rPr>
              <a:t>- Folk Tales</a:t>
            </a:r>
            <a:endParaRPr/>
          </a:p>
          <a:p>
            <a:pPr indent="0" lvl="0" marL="0" marR="0" rtl="0" algn="l">
              <a:spcBef>
                <a:spcPts val="0"/>
              </a:spcBef>
              <a:spcAft>
                <a:spcPts val="0"/>
              </a:spcAft>
              <a:buNone/>
            </a:pPr>
            <a:r>
              <a:rPr lang="en-US" sz="2400">
                <a:solidFill>
                  <a:srgbClr val="595959"/>
                </a:solidFill>
                <a:latin typeface="Calibri"/>
                <a:ea typeface="Calibri"/>
                <a:cs typeface="Calibri"/>
                <a:sym typeface="Calibri"/>
              </a:rPr>
              <a:t>- Drama in Education</a:t>
            </a:r>
            <a:endParaRPr/>
          </a:p>
          <a:p>
            <a:pPr indent="0" lvl="0" marL="0" marR="0" rtl="0" algn="l">
              <a:spcBef>
                <a:spcPts val="0"/>
              </a:spcBef>
              <a:spcAft>
                <a:spcPts val="0"/>
              </a:spcAft>
              <a:buNone/>
            </a:pPr>
            <a:r>
              <a:rPr lang="en-US" sz="2400">
                <a:solidFill>
                  <a:srgbClr val="C93060"/>
                </a:solidFill>
                <a:latin typeface="Calibri"/>
                <a:ea typeface="Calibri"/>
                <a:cs typeface="Calibri"/>
                <a:sym typeface="Calibri"/>
              </a:rPr>
              <a:t>-</a:t>
            </a:r>
            <a:r>
              <a:rPr lang="en-US" sz="2400">
                <a:solidFill>
                  <a:srgbClr val="595959"/>
                </a:solidFill>
                <a:latin typeface="Calibri"/>
                <a:ea typeface="Calibri"/>
                <a:cs typeface="Calibri"/>
                <a:sym typeface="Calibri"/>
              </a:rPr>
              <a:t> </a:t>
            </a:r>
            <a:r>
              <a:rPr b="1" lang="en-US" sz="2400">
                <a:solidFill>
                  <a:srgbClr val="C93060"/>
                </a:solidFill>
                <a:latin typeface="Calibri"/>
                <a:ea typeface="Calibri"/>
                <a:cs typeface="Calibri"/>
                <a:sym typeface="Calibri"/>
              </a:rPr>
              <a:t>Digital Storytelling</a:t>
            </a:r>
            <a:endParaRPr b="1" sz="2400">
              <a:solidFill>
                <a:srgbClr val="C93060"/>
              </a:solidFill>
              <a:latin typeface="Calibri"/>
              <a:ea typeface="Calibri"/>
              <a:cs typeface="Calibri"/>
              <a:sym typeface="Calibri"/>
            </a:endParaRPr>
          </a:p>
        </p:txBody>
      </p:sp>
      <p:pic>
        <p:nvPicPr>
          <p:cNvPr id="110" name="Google Shape;110;p15"/>
          <p:cNvPicPr preferRelativeResize="0"/>
          <p:nvPr/>
        </p:nvPicPr>
        <p:blipFill rotWithShape="1">
          <a:blip r:embed="rId4">
            <a:alphaModFix/>
          </a:blip>
          <a:srcRect b="0" l="0" r="1673" t="17352"/>
          <a:stretch/>
        </p:blipFill>
        <p:spPr>
          <a:xfrm>
            <a:off x="1241523" y="1076281"/>
            <a:ext cx="6713849" cy="305680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6"/>
          <p:cNvSpPr txBox="1"/>
          <p:nvPr/>
        </p:nvSpPr>
        <p:spPr>
          <a:xfrm>
            <a:off x="100584" y="178308"/>
            <a:ext cx="895197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rgbClr val="265F92"/>
                </a:solidFill>
                <a:latin typeface="Calibri"/>
                <a:ea typeface="Calibri"/>
                <a:cs typeface="Calibri"/>
                <a:sym typeface="Calibri"/>
              </a:rPr>
              <a:t>Project DIVERSE (Erasmus+) 2019-2021</a:t>
            </a:r>
            <a:endParaRPr b="1" sz="4000">
              <a:solidFill>
                <a:srgbClr val="C93060"/>
              </a:solidFill>
              <a:latin typeface="Calibri"/>
              <a:ea typeface="Calibri"/>
              <a:cs typeface="Calibri"/>
              <a:sym typeface="Calibri"/>
            </a:endParaRPr>
          </a:p>
        </p:txBody>
      </p:sp>
      <p:pic>
        <p:nvPicPr>
          <p:cNvPr id="118" name="Google Shape;118;p16"/>
          <p:cNvPicPr preferRelativeResize="0"/>
          <p:nvPr/>
        </p:nvPicPr>
        <p:blipFill rotWithShape="1">
          <a:blip r:embed="rId3">
            <a:alphaModFix/>
          </a:blip>
          <a:srcRect b="5567" l="39716" r="24879" t="8241"/>
          <a:stretch/>
        </p:blipFill>
        <p:spPr>
          <a:xfrm>
            <a:off x="768096" y="1408176"/>
            <a:ext cx="3529584" cy="4654296"/>
          </a:xfrm>
          <a:prstGeom prst="rect">
            <a:avLst/>
          </a:prstGeom>
          <a:noFill/>
          <a:ln cap="flat" cmpd="sng" w="9525">
            <a:solidFill>
              <a:schemeClr val="dk2"/>
            </a:solidFill>
            <a:prstDash val="solid"/>
            <a:round/>
            <a:headEnd len="sm" w="sm" type="none"/>
            <a:tailEnd len="sm" w="sm" type="none"/>
          </a:ln>
        </p:spPr>
      </p:pic>
      <p:sp>
        <p:nvSpPr>
          <p:cNvPr id="119" name="Google Shape;119;p16"/>
          <p:cNvSpPr txBox="1"/>
          <p:nvPr/>
        </p:nvSpPr>
        <p:spPr>
          <a:xfrm>
            <a:off x="4843273" y="1629156"/>
            <a:ext cx="3441192" cy="1323439"/>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rgbClr val="C93060"/>
                </a:solidFill>
                <a:latin typeface="Calibri"/>
                <a:ea typeface="Calibri"/>
                <a:cs typeface="Calibri"/>
                <a:sym typeface="Calibri"/>
              </a:rPr>
              <a:t>Guidance book</a:t>
            </a:r>
            <a:endParaRPr/>
          </a:p>
          <a:p>
            <a:pPr indent="0" lvl="0" marL="0" marR="0" rtl="0" algn="ctr">
              <a:spcBef>
                <a:spcPts val="0"/>
              </a:spcBef>
              <a:spcAft>
                <a:spcPts val="0"/>
              </a:spcAft>
              <a:buNone/>
            </a:pPr>
            <a:r>
              <a:rPr b="1" lang="en-US" sz="4000">
                <a:solidFill>
                  <a:srgbClr val="C93060"/>
                </a:solidFill>
                <a:latin typeface="Calibri"/>
                <a:ea typeface="Calibri"/>
                <a:cs typeface="Calibri"/>
                <a:sym typeface="Calibri"/>
              </a:rPr>
              <a:t>for Teachers</a:t>
            </a:r>
            <a:endParaRPr b="1" sz="4000">
              <a:solidFill>
                <a:srgbClr val="C93060"/>
              </a:solidFill>
              <a:latin typeface="Calibri"/>
              <a:ea typeface="Calibri"/>
              <a:cs typeface="Calibri"/>
              <a:sym typeface="Calibri"/>
            </a:endParaRPr>
          </a:p>
        </p:txBody>
      </p:sp>
      <p:sp>
        <p:nvSpPr>
          <p:cNvPr id="120" name="Google Shape;120;p16"/>
          <p:cNvSpPr/>
          <p:nvPr/>
        </p:nvSpPr>
        <p:spPr>
          <a:xfrm>
            <a:off x="4494275" y="3034022"/>
            <a:ext cx="441460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u="sng">
                <a:solidFill>
                  <a:schemeClr val="dk1"/>
                </a:solidFill>
                <a:latin typeface="Calibri"/>
                <a:ea typeface="Calibri"/>
                <a:cs typeface="Calibri"/>
                <a:sym typeface="Calibri"/>
                <a:hlinkClick r:id="rId4">
                  <a:extLst>
                    <a:ext uri="{A12FA001-AC4F-418D-AE19-62706E023703}">
                      <ahyp:hlinkClr val="tx"/>
                    </a:ext>
                  </a:extLst>
                </a:hlinkClick>
              </a:rPr>
              <a:t>http://diverse-education.eu/guidance-book/</a:t>
            </a: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7"/>
          <p:cNvSpPr txBox="1"/>
          <p:nvPr/>
        </p:nvSpPr>
        <p:spPr>
          <a:xfrm>
            <a:off x="100584" y="178308"/>
            <a:ext cx="895197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rgbClr val="265F92"/>
                </a:solidFill>
                <a:latin typeface="Calibri"/>
                <a:ea typeface="Calibri"/>
                <a:cs typeface="Calibri"/>
                <a:sym typeface="Calibri"/>
              </a:rPr>
              <a:t>Project DIVERSE (Erasmus+) 2019-2021</a:t>
            </a:r>
            <a:endParaRPr b="1" sz="4000">
              <a:solidFill>
                <a:srgbClr val="C93060"/>
              </a:solidFill>
              <a:latin typeface="Calibri"/>
              <a:ea typeface="Calibri"/>
              <a:cs typeface="Calibri"/>
              <a:sym typeface="Calibri"/>
            </a:endParaRPr>
          </a:p>
        </p:txBody>
      </p:sp>
      <p:pic>
        <p:nvPicPr>
          <p:cNvPr id="128" name="Google Shape;128;p17"/>
          <p:cNvPicPr preferRelativeResize="0"/>
          <p:nvPr/>
        </p:nvPicPr>
        <p:blipFill rotWithShape="1">
          <a:blip r:embed="rId3">
            <a:alphaModFix/>
          </a:blip>
          <a:srcRect b="3007" l="38921" r="27508" t="11141"/>
          <a:stretch/>
        </p:blipFill>
        <p:spPr>
          <a:xfrm>
            <a:off x="717892" y="961562"/>
            <a:ext cx="3831246" cy="5307219"/>
          </a:xfrm>
          <a:prstGeom prst="rect">
            <a:avLst/>
          </a:prstGeom>
          <a:noFill/>
          <a:ln>
            <a:noFill/>
          </a:ln>
        </p:spPr>
      </p:pic>
      <p:pic>
        <p:nvPicPr>
          <p:cNvPr id="129" name="Google Shape;129;p17"/>
          <p:cNvPicPr preferRelativeResize="0"/>
          <p:nvPr/>
        </p:nvPicPr>
        <p:blipFill rotWithShape="1">
          <a:blip r:embed="rId4">
            <a:alphaModFix/>
          </a:blip>
          <a:srcRect b="3006" l="39057" r="27463" t="11480"/>
          <a:stretch/>
        </p:blipFill>
        <p:spPr>
          <a:xfrm>
            <a:off x="4649722" y="961562"/>
            <a:ext cx="3835910" cy="5307219"/>
          </a:xfrm>
          <a:prstGeom prst="rect">
            <a:avLst/>
          </a:prstGeom>
          <a:noFill/>
          <a:ln>
            <a:noFill/>
          </a:ln>
        </p:spPr>
      </p:pic>
      <p:sp>
        <p:nvSpPr>
          <p:cNvPr id="130" name="Google Shape;130;p17"/>
          <p:cNvSpPr/>
          <p:nvPr/>
        </p:nvSpPr>
        <p:spPr>
          <a:xfrm>
            <a:off x="2369268" y="6344149"/>
            <a:ext cx="441460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u="sng">
                <a:solidFill>
                  <a:schemeClr val="dk1"/>
                </a:solidFill>
                <a:latin typeface="Calibri"/>
                <a:ea typeface="Calibri"/>
                <a:cs typeface="Calibri"/>
                <a:sym typeface="Calibri"/>
                <a:hlinkClick r:id="rId5">
                  <a:extLst>
                    <a:ext uri="{A12FA001-AC4F-418D-AE19-62706E023703}">
                      <ahyp:hlinkClr val="tx"/>
                    </a:ext>
                  </a:extLst>
                </a:hlinkClick>
              </a:rPr>
              <a:t>http://diverse-education.eu/guidance-book/</a:t>
            </a: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8"/>
          <p:cNvSpPr txBox="1"/>
          <p:nvPr/>
        </p:nvSpPr>
        <p:spPr>
          <a:xfrm>
            <a:off x="310896" y="1577340"/>
            <a:ext cx="8750808" cy="34778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00">
                <a:solidFill>
                  <a:srgbClr val="595959"/>
                </a:solidFill>
                <a:latin typeface="Calibri"/>
                <a:ea typeface="Calibri"/>
                <a:cs typeface="Calibri"/>
                <a:sym typeface="Calibri"/>
              </a:rPr>
              <a:t>0. Context (5 min)</a:t>
            </a:r>
            <a:endParaRPr/>
          </a:p>
          <a:p>
            <a:pPr indent="0" lvl="0" marL="0" marR="0" rtl="0" algn="l">
              <a:spcBef>
                <a:spcPts val="0"/>
              </a:spcBef>
              <a:spcAft>
                <a:spcPts val="0"/>
              </a:spcAft>
              <a:buNone/>
            </a:pPr>
            <a:r>
              <a:rPr b="1" lang="en-US" sz="4400">
                <a:solidFill>
                  <a:srgbClr val="265F92"/>
                </a:solidFill>
                <a:latin typeface="Calibri"/>
                <a:ea typeface="Calibri"/>
                <a:cs typeface="Calibri"/>
                <a:sym typeface="Calibri"/>
              </a:rPr>
              <a:t>1. Why Digital Storytelling? (10 min)</a:t>
            </a:r>
            <a:endParaRPr/>
          </a:p>
          <a:p>
            <a:pPr indent="0" lvl="0" marL="0" marR="0" rtl="0" algn="l">
              <a:spcBef>
                <a:spcPts val="0"/>
              </a:spcBef>
              <a:spcAft>
                <a:spcPts val="0"/>
              </a:spcAft>
              <a:buNone/>
            </a:pPr>
            <a:r>
              <a:rPr b="1" lang="en-US" sz="4400">
                <a:solidFill>
                  <a:srgbClr val="C93060"/>
                </a:solidFill>
                <a:latin typeface="Calibri"/>
                <a:ea typeface="Calibri"/>
                <a:cs typeface="Calibri"/>
                <a:sym typeface="Calibri"/>
              </a:rPr>
              <a:t>2. Why Scratch? (20 min)</a:t>
            </a:r>
            <a:endParaRPr/>
          </a:p>
          <a:p>
            <a:pPr indent="0" lvl="0" marL="0" marR="0" rtl="0" algn="l">
              <a:spcBef>
                <a:spcPts val="0"/>
              </a:spcBef>
              <a:spcAft>
                <a:spcPts val="0"/>
              </a:spcAft>
              <a:buNone/>
            </a:pPr>
            <a:r>
              <a:rPr b="1" lang="en-US" sz="4400">
                <a:solidFill>
                  <a:schemeClr val="accent2"/>
                </a:solidFill>
                <a:latin typeface="Calibri"/>
                <a:ea typeface="Calibri"/>
                <a:cs typeface="Calibri"/>
                <a:sym typeface="Calibri"/>
              </a:rPr>
              <a:t>3. Scratch Tutorial (40 min)</a:t>
            </a:r>
            <a:endParaRPr/>
          </a:p>
          <a:p>
            <a:pPr indent="0" lvl="0" marL="0" marR="0" rtl="0" algn="l">
              <a:spcBef>
                <a:spcPts val="0"/>
              </a:spcBef>
              <a:spcAft>
                <a:spcPts val="0"/>
              </a:spcAft>
              <a:buNone/>
            </a:pPr>
            <a:r>
              <a:rPr b="1" lang="en-US" sz="4400">
                <a:solidFill>
                  <a:srgbClr val="548135"/>
                </a:solidFill>
                <a:latin typeface="Calibri"/>
                <a:ea typeface="Calibri"/>
                <a:cs typeface="Calibri"/>
                <a:sym typeface="Calibri"/>
              </a:rPr>
              <a:t>4. Open questions (15 min)</a:t>
            </a:r>
            <a:endParaRPr b="1" sz="4400">
              <a:solidFill>
                <a:srgbClr val="548135"/>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9"/>
          <p:cNvSpPr txBox="1"/>
          <p:nvPr/>
        </p:nvSpPr>
        <p:spPr>
          <a:xfrm>
            <a:off x="585216" y="2793492"/>
            <a:ext cx="8074152" cy="92333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a:solidFill>
                  <a:srgbClr val="265F92"/>
                </a:solidFill>
                <a:latin typeface="Calibri"/>
                <a:ea typeface="Calibri"/>
                <a:cs typeface="Calibri"/>
                <a:sym typeface="Calibri"/>
              </a:rPr>
              <a:t>1. Why Digital Storytelling?</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0"/>
          <p:cNvSpPr txBox="1"/>
          <p:nvPr/>
        </p:nvSpPr>
        <p:spPr>
          <a:xfrm>
            <a:off x="196596" y="4521708"/>
            <a:ext cx="8750808" cy="2277547"/>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2400">
                <a:solidFill>
                  <a:srgbClr val="265F92"/>
                </a:solidFill>
                <a:latin typeface="Calibri"/>
                <a:ea typeface="Calibri"/>
                <a:cs typeface="Calibri"/>
                <a:sym typeface="Calibri"/>
              </a:rPr>
              <a:t>Since the dawn of civilization, humans have needed to share and connect through stories.</a:t>
            </a:r>
            <a:endParaRPr b="1" sz="2000">
              <a:solidFill>
                <a:srgbClr val="265F92"/>
              </a:solidFill>
              <a:latin typeface="Calibri"/>
              <a:ea typeface="Calibri"/>
              <a:cs typeface="Calibri"/>
              <a:sym typeface="Calibri"/>
            </a:endParaRPr>
          </a:p>
          <a:p>
            <a:pPr indent="0" lvl="0" marL="0" marR="0" rtl="0" algn="just">
              <a:spcBef>
                <a:spcPts val="0"/>
              </a:spcBef>
              <a:spcAft>
                <a:spcPts val="0"/>
              </a:spcAft>
              <a:buNone/>
            </a:pPr>
            <a:r>
              <a:t/>
            </a:r>
            <a:endParaRPr b="1" sz="14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000">
                <a:solidFill>
                  <a:srgbClr val="595959"/>
                </a:solidFill>
                <a:latin typeface="Calibri"/>
                <a:ea typeface="Calibri"/>
                <a:cs typeface="Calibri"/>
                <a:sym typeface="Calibri"/>
              </a:rPr>
              <a:t>Stories transcends mere entertainment; they are a profound expression of our desire to understand and be understood. Stories serve as bridges, linking us across generations, cultures, and experiences. They give voice to our joys, sorrows, dreams, and fears…</a:t>
            </a:r>
            <a:endParaRPr b="1" sz="3200">
              <a:solidFill>
                <a:srgbClr val="265F92"/>
              </a:solidFill>
              <a:latin typeface="Calibri"/>
              <a:ea typeface="Calibri"/>
              <a:cs typeface="Calibri"/>
              <a:sym typeface="Calibri"/>
            </a:endParaRPr>
          </a:p>
        </p:txBody>
      </p:sp>
      <p:pic>
        <p:nvPicPr>
          <p:cNvPr id="152" name="Google Shape;152;p20"/>
          <p:cNvPicPr preferRelativeResize="0"/>
          <p:nvPr/>
        </p:nvPicPr>
        <p:blipFill rotWithShape="1">
          <a:blip r:embed="rId3">
            <a:alphaModFix/>
          </a:blip>
          <a:srcRect b="4719" l="0" r="0" t="8743"/>
          <a:stretch/>
        </p:blipFill>
        <p:spPr>
          <a:xfrm>
            <a:off x="0" y="0"/>
            <a:ext cx="9144000" cy="443484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1"/>
          <p:cNvSpPr txBox="1"/>
          <p:nvPr/>
        </p:nvSpPr>
        <p:spPr>
          <a:xfrm>
            <a:off x="155448" y="2555748"/>
            <a:ext cx="8750808" cy="4555093"/>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2400">
                <a:solidFill>
                  <a:srgbClr val="265F92"/>
                </a:solidFill>
                <a:latin typeface="Calibri"/>
                <a:ea typeface="Calibri"/>
                <a:cs typeface="Calibri"/>
                <a:sym typeface="Calibri"/>
              </a:rPr>
              <a:t>What is storytelling?</a:t>
            </a:r>
            <a:endParaRPr/>
          </a:p>
          <a:p>
            <a:pPr indent="0" lvl="0" marL="0" marR="0" rtl="0" algn="just">
              <a:spcBef>
                <a:spcPts val="0"/>
              </a:spcBef>
              <a:spcAft>
                <a:spcPts val="0"/>
              </a:spcAft>
              <a:buNone/>
            </a:pPr>
            <a:r>
              <a:t/>
            </a:r>
            <a:endParaRPr b="1" sz="1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400">
                <a:solidFill>
                  <a:srgbClr val="595959"/>
                </a:solidFill>
                <a:latin typeface="Calibri"/>
                <a:ea typeface="Calibri"/>
                <a:cs typeface="Calibri"/>
                <a:sym typeface="Calibri"/>
              </a:rPr>
              <a:t>The ancient art of conveying events in words, images, and sounds.</a:t>
            </a:r>
            <a:endParaRPr/>
          </a:p>
          <a:p>
            <a:pPr indent="0" lvl="0" marL="0" marR="0" rtl="0" algn="just">
              <a:spcBef>
                <a:spcPts val="0"/>
              </a:spcBef>
              <a:spcAft>
                <a:spcPts val="0"/>
              </a:spcAft>
              <a:buNone/>
            </a:pPr>
            <a:r>
              <a:t/>
            </a:r>
            <a:endParaRPr b="1" sz="1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400">
                <a:solidFill>
                  <a:srgbClr val="265F92"/>
                </a:solidFill>
                <a:latin typeface="Calibri"/>
                <a:ea typeface="Calibri"/>
                <a:cs typeface="Calibri"/>
                <a:sym typeface="Calibri"/>
              </a:rPr>
              <a:t>Why storytelling in Education?</a:t>
            </a:r>
            <a:endParaRPr/>
          </a:p>
          <a:p>
            <a:pPr indent="0" lvl="0" marL="0" marR="0" rtl="0" algn="just">
              <a:spcBef>
                <a:spcPts val="0"/>
              </a:spcBef>
              <a:spcAft>
                <a:spcPts val="0"/>
              </a:spcAft>
              <a:buNone/>
            </a:pPr>
            <a:r>
              <a:t/>
            </a:r>
            <a:endParaRPr b="1" sz="1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400">
                <a:solidFill>
                  <a:srgbClr val="595959"/>
                </a:solidFill>
                <a:latin typeface="Calibri"/>
                <a:ea typeface="Calibri"/>
                <a:cs typeface="Calibri"/>
                <a:sym typeface="Calibri"/>
              </a:rPr>
              <a:t>Storytelling in education fosters engagement and deepens understanding by connecting lessons to relatable human experiences. </a:t>
            </a:r>
            <a:endParaRPr b="1" sz="2400">
              <a:solidFill>
                <a:srgbClr val="595959"/>
              </a:solidFill>
              <a:latin typeface="Calibri"/>
              <a:ea typeface="Calibri"/>
              <a:cs typeface="Calibri"/>
              <a:sym typeface="Calibri"/>
            </a:endParaRPr>
          </a:p>
          <a:p>
            <a:pPr indent="0" lvl="0" marL="0" marR="0" rtl="0" algn="just">
              <a:spcBef>
                <a:spcPts val="0"/>
              </a:spcBef>
              <a:spcAft>
                <a:spcPts val="0"/>
              </a:spcAft>
              <a:buNone/>
            </a:pPr>
            <a:r>
              <a:t/>
            </a:r>
            <a:endParaRPr b="1" sz="1200">
              <a:solidFill>
                <a:srgbClr val="595959"/>
              </a:solidFill>
              <a:latin typeface="Calibri"/>
              <a:ea typeface="Calibri"/>
              <a:cs typeface="Calibri"/>
              <a:sym typeface="Calibri"/>
            </a:endParaRPr>
          </a:p>
          <a:p>
            <a:pPr indent="0" lvl="0" marL="0" marR="0" rtl="0" algn="just">
              <a:spcBef>
                <a:spcPts val="0"/>
              </a:spcBef>
              <a:spcAft>
                <a:spcPts val="0"/>
              </a:spcAft>
              <a:buNone/>
            </a:pPr>
            <a:r>
              <a:rPr b="1" lang="en-US" sz="2400">
                <a:solidFill>
                  <a:srgbClr val="595959"/>
                </a:solidFill>
                <a:latin typeface="Calibri"/>
                <a:ea typeface="Calibri"/>
                <a:cs typeface="Calibri"/>
                <a:sym typeface="Calibri"/>
              </a:rPr>
              <a:t>It harnesses the power of narrative to make abstract concepts memorable and to cultivate critical thinking and creativity in students.</a:t>
            </a:r>
            <a:endParaRPr b="1" sz="2400">
              <a:solidFill>
                <a:srgbClr val="595959"/>
              </a:solidFill>
              <a:latin typeface="Calibri"/>
              <a:ea typeface="Calibri"/>
              <a:cs typeface="Calibri"/>
              <a:sym typeface="Calibri"/>
            </a:endParaRPr>
          </a:p>
          <a:p>
            <a:pPr indent="0" lvl="0" marL="0" marR="0" rtl="0" algn="just">
              <a:spcBef>
                <a:spcPts val="0"/>
              </a:spcBef>
              <a:spcAft>
                <a:spcPts val="0"/>
              </a:spcAft>
              <a:buNone/>
            </a:pPr>
            <a:r>
              <a:t/>
            </a:r>
            <a:endParaRPr b="1" sz="1800">
              <a:solidFill>
                <a:srgbClr val="595959"/>
              </a:solidFill>
              <a:latin typeface="Calibri"/>
              <a:ea typeface="Calibri"/>
              <a:cs typeface="Calibri"/>
              <a:sym typeface="Calibri"/>
            </a:endParaRPr>
          </a:p>
        </p:txBody>
      </p:sp>
      <p:pic>
        <p:nvPicPr>
          <p:cNvPr id="160" name="Google Shape;160;p21"/>
          <p:cNvPicPr preferRelativeResize="0"/>
          <p:nvPr/>
        </p:nvPicPr>
        <p:blipFill rotWithShape="1">
          <a:blip r:embed="rId3">
            <a:alphaModFix/>
          </a:blip>
          <a:srcRect b="3148" l="0" r="0" t="5741"/>
          <a:stretch/>
        </p:blipFill>
        <p:spPr>
          <a:xfrm>
            <a:off x="2555748" y="137160"/>
            <a:ext cx="3950208" cy="224942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