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8"/>
  </p:notesMasterIdLst>
  <p:sldIdLst>
    <p:sldId id="256" r:id="rId2"/>
    <p:sldId id="258" r:id="rId3"/>
    <p:sldId id="267" r:id="rId4"/>
    <p:sldId id="260" r:id="rId5"/>
    <p:sldId id="271" r:id="rId6"/>
    <p:sldId id="268" r:id="rId7"/>
    <p:sldId id="261" r:id="rId8"/>
    <p:sldId id="262" r:id="rId9"/>
    <p:sldId id="272" r:id="rId10"/>
    <p:sldId id="274" r:id="rId11"/>
    <p:sldId id="276" r:id="rId12"/>
    <p:sldId id="277" r:id="rId13"/>
    <p:sldId id="281" r:id="rId14"/>
    <p:sldId id="279" r:id="rId15"/>
    <p:sldId id="280" r:id="rId16"/>
    <p:sldId id="284" r:id="rId17"/>
    <p:sldId id="285" r:id="rId18"/>
    <p:sldId id="286" r:id="rId19"/>
    <p:sldId id="287" r:id="rId20"/>
    <p:sldId id="288" r:id="rId21"/>
    <p:sldId id="289" r:id="rId22"/>
    <p:sldId id="290" r:id="rId23"/>
    <p:sldId id="292" r:id="rId24"/>
    <p:sldId id="293" r:id="rId25"/>
    <p:sldId id="257" r:id="rId26"/>
    <p:sldId id="270" r:id="rId2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C5C5"/>
    <a:srgbClr val="F3F3F3"/>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69257" autoAdjust="0"/>
  </p:normalViewPr>
  <p:slideViewPr>
    <p:cSldViewPr>
      <p:cViewPr varScale="1">
        <p:scale>
          <a:sx n="60" d="100"/>
          <a:sy n="60" d="100"/>
        </p:scale>
        <p:origin x="-2021"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D1A244-1362-463C-8DEE-34BF8C480E95}" type="datetimeFigureOut">
              <a:rPr lang="el-GR" smtClean="0"/>
              <a:pPr/>
              <a:t>11/10/2023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9F694F-2A0C-484F-B37C-8414493313C1}"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The present discourse centers around imagination, iconography, experimentation, and the subsequent proof or conclusion derived from these elements.</a:t>
            </a:r>
          </a:p>
          <a:p>
            <a:r>
              <a:rPr lang="en-US" sz="1200" b="1" kern="1200" dirty="0" smtClean="0">
                <a:solidFill>
                  <a:schemeClr val="tx1"/>
                </a:solidFill>
                <a:latin typeface="+mn-lt"/>
                <a:ea typeface="+mn-ea"/>
                <a:cs typeface="+mn-cs"/>
              </a:rPr>
              <a:t>Art is founded upon the visual depiction and the simulated portrayal of the physical world. An essential aspect of art involves the exploration and delight derived from encountering novel concepts, sentiments, and encounters. When engaging with a work of art, visual art, theater, music, or any other medium, a "dialogue" emerges inside the spectator. This dialogue encompasses the interplay between the impressions evoked by the artwork, the emotions it elicits, the individual's prior experiences, and the subsequent activation of their memories. Through this process, the viewer engages in a reflective and analytical discourse, exercising their critical thinking skills. In this manner, art progresses and advocates for advancing humanity and cultivating lofty </a:t>
            </a:r>
            <a:r>
              <a:rPr lang="en-US" sz="1200" b="1" kern="1200" dirty="0" err="1" smtClean="0">
                <a:solidFill>
                  <a:schemeClr val="tx1"/>
                </a:solidFill>
                <a:latin typeface="+mn-lt"/>
                <a:ea typeface="+mn-ea"/>
                <a:cs typeface="+mn-cs"/>
              </a:rPr>
              <a:t>principles.By</a:t>
            </a:r>
            <a:r>
              <a:rPr lang="en-US" sz="1200" b="1" kern="1200" dirty="0" smtClean="0">
                <a:solidFill>
                  <a:schemeClr val="tx1"/>
                </a:solidFill>
                <a:latin typeface="+mn-lt"/>
                <a:ea typeface="+mn-ea"/>
                <a:cs typeface="+mn-cs"/>
              </a:rPr>
              <a:t> incorporating art into the realm of education through the integration of STEM (Science, Technology, Engineering, and Mathematics) and the arts, commonly referred to as STEAM, we aim to achieve the same objectives.</a:t>
            </a:r>
            <a:endParaRPr lang="el-GR" sz="1200" b="1" kern="1200" dirty="0" smtClean="0">
              <a:solidFill>
                <a:schemeClr val="tx1"/>
              </a:solidFill>
              <a:latin typeface="+mn-lt"/>
              <a:ea typeface="+mn-ea"/>
              <a:cs typeface="+mn-cs"/>
            </a:endParaRPr>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10</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The game</a:t>
            </a:r>
          </a:p>
          <a:p>
            <a:r>
              <a:rPr lang="en-US" sz="1200" b="1" kern="1200" dirty="0" smtClean="0">
                <a:solidFill>
                  <a:schemeClr val="tx1"/>
                </a:solidFill>
                <a:latin typeface="+mn-lt"/>
                <a:ea typeface="+mn-ea"/>
                <a:cs typeface="+mn-cs"/>
              </a:rPr>
              <a:t>Here we have to point out the great importance of another misunderstood and exhausted (from education and not only) operation: the game. </a:t>
            </a:r>
          </a:p>
          <a:p>
            <a:r>
              <a:rPr lang="en-US" sz="1200" b="1" kern="1200" dirty="0" smtClean="0">
                <a:solidFill>
                  <a:schemeClr val="tx1"/>
                </a:solidFill>
                <a:latin typeface="+mn-lt"/>
                <a:ea typeface="+mn-ea"/>
                <a:cs typeface="+mn-cs"/>
              </a:rPr>
              <a:t>A key element of both the child and the scientist.</a:t>
            </a:r>
          </a:p>
          <a:p>
            <a:r>
              <a:rPr lang="en-US" sz="1200" b="1" kern="1200" dirty="0" smtClean="0">
                <a:solidFill>
                  <a:schemeClr val="tx1"/>
                </a:solidFill>
                <a:latin typeface="+mn-lt"/>
                <a:ea typeface="+mn-ea"/>
                <a:cs typeface="+mn-cs"/>
              </a:rPr>
              <a:t>The child plays by making different things with the Lego but also the scientist plays (mixing different materials to make a new one) the fact that the adult has some other materials in his "play" from the child's Lego, a little difference makes nature in nature. in itself their </a:t>
            </a:r>
            <a:r>
              <a:rPr lang="en-US" sz="1200" b="1" kern="1200" dirty="0" err="1" smtClean="0">
                <a:solidFill>
                  <a:schemeClr val="tx1"/>
                </a:solidFill>
                <a:latin typeface="+mn-lt"/>
                <a:ea typeface="+mn-ea"/>
                <a:cs typeface="+mn-cs"/>
              </a:rPr>
              <a:t>game.The</a:t>
            </a:r>
            <a:r>
              <a:rPr lang="en-US" sz="1200" b="1" kern="1200" dirty="0" smtClean="0">
                <a:solidFill>
                  <a:schemeClr val="tx1"/>
                </a:solidFill>
                <a:latin typeface="+mn-lt"/>
                <a:ea typeface="+mn-ea"/>
                <a:cs typeface="+mn-cs"/>
              </a:rPr>
              <a:t> Creative Stem Project wants to make the game decisively in the learning process you develop in the classroom.</a:t>
            </a:r>
            <a:endParaRPr lang="el-GR" sz="1200" kern="1200" dirty="0" smtClean="0">
              <a:solidFill>
                <a:schemeClr val="tx1"/>
              </a:solidFill>
              <a:latin typeface="+mn-lt"/>
              <a:ea typeface="+mn-ea"/>
              <a:cs typeface="+mn-cs"/>
            </a:endParaRPr>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11</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dirty="0" smtClean="0">
                <a:latin typeface="Bahnschrift SemiBold Condensed" pitchFamily="34" charset="0"/>
              </a:rPr>
              <a:t>At this point it is advisable to give a definition of Steam.</a:t>
            </a:r>
          </a:p>
          <a:p>
            <a:endParaRPr lang="en-US" sz="1200" dirty="0" smtClean="0">
              <a:latin typeface="Bahnschrift SemiBold Condensed" pitchFamily="34" charset="0"/>
            </a:endParaRPr>
          </a:p>
          <a:p>
            <a:r>
              <a:rPr lang="en-US" sz="1200" dirty="0" smtClean="0">
                <a:latin typeface="Bahnschrift SemiBold Condensed" pitchFamily="34" charset="0"/>
              </a:rPr>
              <a:t>“STEAM is an educational approach to learning that uses Science, Technology, </a:t>
            </a:r>
            <a:br>
              <a:rPr lang="en-US" sz="1200" dirty="0" smtClean="0">
                <a:latin typeface="Bahnschrift SemiBold Condensed" pitchFamily="34" charset="0"/>
              </a:rPr>
            </a:br>
            <a:r>
              <a:rPr lang="en-US" sz="1200" dirty="0" smtClean="0">
                <a:latin typeface="Bahnschrift SemiBold Condensed" pitchFamily="34" charset="0"/>
              </a:rPr>
              <a:t>Engineering, the Arts and Mathematics as access points for guiding student inquiry, </a:t>
            </a:r>
            <a:br>
              <a:rPr lang="en-US" sz="1200" dirty="0" smtClean="0">
                <a:latin typeface="Bahnschrift SemiBold Condensed" pitchFamily="34" charset="0"/>
              </a:rPr>
            </a:br>
            <a:r>
              <a:rPr lang="en-US" sz="1200" dirty="0" smtClean="0">
                <a:latin typeface="Bahnschrift SemiBold Condensed" pitchFamily="34" charset="0"/>
              </a:rPr>
              <a:t>dialogue, and critical thinking. The end results are students who take thoughtful risks, engage in experiential learning, persist in problem-solving, embrace collaboration, and work through the creative process.»</a:t>
            </a:r>
            <a:endParaRPr lang="el-GR" sz="1200" dirty="0" smtClean="0">
              <a:latin typeface="Bahnschrift SemiBold Condensed" pitchFamily="34" charset="0"/>
            </a:endParaRPr>
          </a:p>
          <a:p>
            <a:endParaRPr lang="el-GR" dirty="0" smtClean="0"/>
          </a:p>
          <a:p>
            <a:endParaRPr lang="el-GR" dirty="0" smtClean="0"/>
          </a:p>
          <a:p>
            <a:endParaRPr lang="el-GR" dirty="0" smtClean="0"/>
          </a:p>
          <a:p>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12</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The incorporation of art into STEM lessons is a complex undertaking. A broader implementation of educational reforms includes the comprehensive reorganization of the entire school system, with a particular focus on enhancing the educational process in alignment with the official curriculum.</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13</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Performing arts, the game in the classroom must be shifted a little to the creative educational game. This art per </a:t>
            </a:r>
            <a:r>
              <a:rPr lang="en-US" sz="1200" b="1" kern="1200" dirty="0" err="1" smtClean="0">
                <a:solidFill>
                  <a:schemeClr val="tx1"/>
                </a:solidFill>
                <a:latin typeface="+mn-lt"/>
                <a:ea typeface="+mn-ea"/>
                <a:cs typeface="+mn-cs"/>
              </a:rPr>
              <a:t>seIt</a:t>
            </a:r>
            <a:r>
              <a:rPr lang="en-US" sz="1200" b="1" kern="1200" dirty="0" smtClean="0">
                <a:solidFill>
                  <a:schemeClr val="tx1"/>
                </a:solidFill>
                <a:latin typeface="+mn-lt"/>
                <a:ea typeface="+mn-ea"/>
                <a:cs typeface="+mn-cs"/>
              </a:rPr>
              <a:t> has to offer a field of action full of stimuli different from those we have known so far in the conventional "teacher -centered" teaching methods.</a:t>
            </a:r>
            <a:endParaRPr lang="el-GR"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What do we mean</a:t>
            </a:r>
            <a:r>
              <a:rPr lang="en-US" sz="1200" kern="1200" baseline="0" dirty="0" smtClean="0">
                <a:solidFill>
                  <a:schemeClr val="tx1"/>
                </a:solidFill>
                <a:latin typeface="+mn-lt"/>
                <a:ea typeface="+mn-ea"/>
                <a:cs typeface="+mn-cs"/>
              </a:rPr>
              <a:t> by this</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14</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mean that the famous Munch painting for example "The scream" if we confront it as a piece of art expresses strong feelings of despair,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if we get into the field of science can be a cause and starting point to speak/learn/experiment/play and discuss about the sound waves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 the central form of the table expresses a loud in -one scream, therefore the Edward Munch table can be subject to analysis, examination and knowledge, of the sound waves, one that will be expressed as well as we can do it in a wavy form (like all sound waves) of some frequency, low or high.</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table enables the teacher to approach many scientific issues. We will refer to two of these most obvious. What could have happened and the central figure makes this </a:t>
            </a:r>
            <a:r>
              <a:rPr lang="en-US" dirty="0" err="1" smtClean="0"/>
              <a:t>cry?We</a:t>
            </a:r>
            <a:r>
              <a:rPr lang="en-US" dirty="0" smtClean="0"/>
              <a:t> are asking the Communion  (Many would answer: something in his environment or inside, something universal or isolated that he sees in front of him, etc.). If the teacher wants to refer to his historical table he will find that it was created on the occasion of the explosion of a volcano whose materials and gases that ejected scattered disaster and horror to humans. This makes the central figure get this extreme expression that we see in the eyes, in the screaming mouth, in place of hands and body </a:t>
            </a:r>
            <a:r>
              <a:rPr lang="en-US" dirty="0" err="1" smtClean="0"/>
              <a:t>posture.But</a:t>
            </a:r>
            <a:r>
              <a:rPr lang="en-US" dirty="0" smtClean="0"/>
              <a:t> there is the rest of the painting beyond the central figure/theme: Red, fiery colors and the artist's special style (expressionism) to deliver heaven and atmosphere, is not far from the natural phenomenon called atmospheric perspective and concerns. The creation of polar stratospheric clouds created after the eruption of volcanoes and become visible during twilight and </a:t>
            </a:r>
            <a:r>
              <a:rPr lang="en-US" dirty="0" err="1" smtClean="0"/>
              <a:t>twilight.So</a:t>
            </a:r>
            <a:r>
              <a:rPr lang="en-US" dirty="0" smtClean="0"/>
              <a:t> it is available to the teacher to define the central theme and focus on it to do the Steam </a:t>
            </a:r>
            <a:r>
              <a:rPr lang="en-US" dirty="0" err="1" smtClean="0"/>
              <a:t>lesson.And</a:t>
            </a:r>
            <a:r>
              <a:rPr lang="en-US" dirty="0" smtClean="0"/>
              <a:t> so what should he do?</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15</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The necessary steps for the teacher are</a:t>
            </a:r>
            <a:endParaRPr lang="el-GR"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l-GR" sz="1200" kern="1200" dirty="0" smtClean="0">
              <a:solidFill>
                <a:schemeClr val="tx1"/>
              </a:solidFill>
              <a:latin typeface="+mn-lt"/>
              <a:ea typeface="+mn-ea"/>
              <a:cs typeface="+mn-cs"/>
            </a:endParaRPr>
          </a:p>
          <a:p>
            <a:r>
              <a:rPr lang="en-US" sz="1200" b="1" u="sng" kern="1200" dirty="0" smtClean="0">
                <a:solidFill>
                  <a:schemeClr val="tx1"/>
                </a:solidFill>
                <a:latin typeface="+mn-lt"/>
                <a:ea typeface="+mn-ea"/>
                <a:cs typeface="+mn-cs"/>
              </a:rPr>
              <a:t>Very good knowledge of the scientific subject.</a:t>
            </a:r>
            <a:r>
              <a:rPr lang="en-US" sz="1200" b="1" kern="1200" dirty="0" smtClean="0">
                <a:solidFill>
                  <a:schemeClr val="tx1"/>
                </a:solidFill>
                <a:latin typeface="+mn-lt"/>
                <a:ea typeface="+mn-ea"/>
                <a:cs typeface="+mn-cs"/>
              </a:rPr>
              <a:t> This knowledge is not only attached to the wording of the textbooks, but the teacher must know the subject so well that he will teach that he has been created and has "seen" it in front of him in images. (We do not need to know the characteristics of the movement of our planets in our solar system but also have images of this perpetual move).</a:t>
            </a:r>
            <a:r>
              <a:rPr lang="el-GR" sz="1200" b="1" kern="1200" dirty="0" smtClean="0">
                <a:solidFill>
                  <a:schemeClr val="tx1"/>
                </a:solidFill>
                <a:latin typeface="+mn-lt"/>
                <a:ea typeface="+mn-ea"/>
                <a:cs typeface="+mn-cs"/>
              </a:rPr>
              <a:t> </a:t>
            </a:r>
            <a:endParaRPr lang="en-US" sz="1200" b="1" kern="1200" dirty="0" smtClean="0">
              <a:solidFill>
                <a:schemeClr val="tx1"/>
              </a:solidFill>
              <a:latin typeface="+mn-lt"/>
              <a:ea typeface="+mn-ea"/>
              <a:cs typeface="+mn-cs"/>
            </a:endParaRPr>
          </a:p>
          <a:p>
            <a:r>
              <a:rPr lang="en-US" sz="1200" b="1" u="sng" kern="1200" dirty="0" smtClean="0">
                <a:solidFill>
                  <a:schemeClr val="tx1"/>
                </a:solidFill>
                <a:latin typeface="+mn-lt"/>
                <a:ea typeface="+mn-ea"/>
                <a:cs typeface="+mn-cs"/>
              </a:rPr>
              <a:t>Imagination and inspiration</a:t>
            </a:r>
            <a:r>
              <a:rPr lang="en-US" sz="1200" b="1" kern="1200" dirty="0" smtClean="0">
                <a:solidFill>
                  <a:schemeClr val="tx1"/>
                </a:solidFill>
                <a:latin typeface="+mn-lt"/>
                <a:ea typeface="+mn-ea"/>
                <a:cs typeface="+mn-cs"/>
              </a:rPr>
              <a:t>. Excellent knowledge of the scientific subject will also result in art intervention for learning and teaching during the lesson. (I will mention again our solar system. If we have a picture of the movement of the planets, then it is not a long distance to imagine and inspire a dance in the classroom. The planets are swirling around the sun and themselves as it is in the tango or the Waltz).</a:t>
            </a:r>
            <a:r>
              <a:rPr lang="el-GR" sz="1200" b="1" kern="1200" dirty="0" smtClean="0">
                <a:solidFill>
                  <a:schemeClr val="tx1"/>
                </a:solidFill>
                <a:latin typeface="+mn-lt"/>
                <a:ea typeface="+mn-ea"/>
                <a:cs typeface="+mn-cs"/>
              </a:rPr>
              <a:t> </a:t>
            </a:r>
            <a:endParaRPr lang="en-US" sz="1200" b="1" kern="1200" dirty="0" smtClean="0">
              <a:solidFill>
                <a:schemeClr val="tx1"/>
              </a:solidFill>
              <a:latin typeface="+mn-lt"/>
              <a:ea typeface="+mn-ea"/>
              <a:cs typeface="+mn-cs"/>
            </a:endParaRPr>
          </a:p>
          <a:p>
            <a:r>
              <a:rPr lang="en-US" sz="1200" b="1" u="sng" kern="1200" dirty="0" smtClean="0">
                <a:solidFill>
                  <a:schemeClr val="tx1"/>
                </a:solidFill>
                <a:latin typeface="+mn-lt"/>
                <a:ea typeface="+mn-ea"/>
                <a:cs typeface="+mn-cs"/>
              </a:rPr>
              <a:t>Expanded horizons and interest in areas such as the arts</a:t>
            </a:r>
            <a:r>
              <a:rPr lang="en-US" sz="1200" b="1" kern="1200" dirty="0" smtClean="0">
                <a:solidFill>
                  <a:schemeClr val="tx1"/>
                </a:solidFill>
                <a:latin typeface="+mn-lt"/>
                <a:ea typeface="+mn-ea"/>
                <a:cs typeface="+mn-cs"/>
              </a:rPr>
              <a:t> and, in any case, beyond the specialized subject he teaches</a:t>
            </a:r>
            <a:r>
              <a:rPr lang="el-GR" sz="1200" b="1" kern="1200" dirty="0" smtClean="0">
                <a:solidFill>
                  <a:schemeClr val="tx1"/>
                </a:solidFill>
                <a:latin typeface="+mn-lt"/>
                <a:ea typeface="+mn-ea"/>
                <a:cs typeface="+mn-cs"/>
              </a:rPr>
              <a:t> </a:t>
            </a:r>
            <a:r>
              <a:rPr lang="en-US" sz="1200" b="1" u="sng" kern="1200" dirty="0" smtClean="0">
                <a:solidFill>
                  <a:schemeClr val="tx1"/>
                </a:solidFill>
                <a:latin typeface="+mn-lt"/>
                <a:ea typeface="+mn-ea"/>
                <a:cs typeface="+mn-cs"/>
              </a:rPr>
              <a:t>Concentration </a:t>
            </a:r>
            <a:r>
              <a:rPr lang="en-US" sz="1200" b="1" kern="1200" dirty="0" smtClean="0">
                <a:solidFill>
                  <a:schemeClr val="tx1"/>
                </a:solidFill>
                <a:latin typeface="+mn-lt"/>
                <a:ea typeface="+mn-ea"/>
                <a:cs typeface="+mn-cs"/>
              </a:rPr>
              <a:t>on the scientific subject we want to teach. The involvement of art in the learning process has some dangers. One of them is that the wealth and freedom offered by art (whether it is theatrical action, a role play, or our starting point is a painting or a movie scene) can make us squeeze and escape from our goal. It is nothing more than a lesson and knowledge. Our goal is also to collaborate and develop critical thinking in children and not endless discussions on art issues. We must not forget that we are at school, so art "bends" its head and serves the process of knowledge, learning, and education. </a:t>
            </a:r>
            <a:r>
              <a:rPr lang="el-GR" sz="1200" b="1" kern="1200" dirty="0" smtClean="0">
                <a:solidFill>
                  <a:schemeClr val="tx1"/>
                </a:solidFill>
                <a:latin typeface="+mn-lt"/>
                <a:ea typeface="+mn-ea"/>
                <a:cs typeface="+mn-cs"/>
              </a:rPr>
              <a:t> </a:t>
            </a:r>
            <a:endParaRPr lang="en-US" sz="1200" b="1" kern="1200" dirty="0" smtClean="0">
              <a:solidFill>
                <a:schemeClr val="tx1"/>
              </a:solidFill>
              <a:latin typeface="+mn-lt"/>
              <a:ea typeface="+mn-ea"/>
              <a:cs typeface="+mn-cs"/>
            </a:endParaRPr>
          </a:p>
          <a:p>
            <a:r>
              <a:rPr lang="en-US" sz="1200" b="1" u="sng" kern="1200" dirty="0" smtClean="0">
                <a:solidFill>
                  <a:schemeClr val="tx1"/>
                </a:solidFill>
                <a:latin typeface="+mn-lt"/>
                <a:ea typeface="+mn-ea"/>
                <a:cs typeface="+mn-cs"/>
              </a:rPr>
              <a:t>Exact design of the course structure</a:t>
            </a:r>
            <a:r>
              <a:rPr lang="en-US" sz="1200" b="1" kern="1200" dirty="0" smtClean="0">
                <a:solidFill>
                  <a:schemeClr val="tx1"/>
                </a:solidFill>
                <a:latin typeface="+mn-lt"/>
                <a:ea typeface="+mn-ea"/>
                <a:cs typeface="+mn-cs"/>
              </a:rPr>
              <a:t>. The phases and stages from which it will pass so that from an art starting point to the end, the scientific conclusions are required by the STEM lesson. The course structure must be very well designed so that what we have mentioned above and the action of the student's involvement to spread the lesson and get it out of its goal.</a:t>
            </a:r>
            <a:r>
              <a:rPr lang="el-GR" sz="1200" b="1" kern="1200" dirty="0" smtClean="0">
                <a:solidFill>
                  <a:schemeClr val="tx1"/>
                </a:solidFill>
                <a:latin typeface="+mn-lt"/>
                <a:ea typeface="+mn-ea"/>
                <a:cs typeface="+mn-cs"/>
              </a:rPr>
              <a:t> </a:t>
            </a:r>
            <a:endParaRPr lang="en-US" sz="1200" b="1" kern="1200" dirty="0" smtClean="0">
              <a:solidFill>
                <a:schemeClr val="tx1"/>
              </a:solidFill>
              <a:latin typeface="+mn-lt"/>
              <a:ea typeface="+mn-ea"/>
              <a:cs typeface="+mn-cs"/>
            </a:endParaRPr>
          </a:p>
          <a:p>
            <a:r>
              <a:rPr lang="en-US" sz="1200" b="1" u="sng" kern="1200" dirty="0" smtClean="0">
                <a:solidFill>
                  <a:schemeClr val="tx1"/>
                </a:solidFill>
                <a:latin typeface="+mn-lt"/>
                <a:ea typeface="+mn-ea"/>
                <a:cs typeface="+mn-cs"/>
              </a:rPr>
              <a:t>Concentration</a:t>
            </a:r>
            <a:r>
              <a:rPr lang="en-US" sz="1200" b="1" kern="1200" dirty="0" smtClean="0">
                <a:solidFill>
                  <a:schemeClr val="tx1"/>
                </a:solidFill>
                <a:latin typeface="+mn-lt"/>
                <a:ea typeface="+mn-ea"/>
                <a:cs typeface="+mn-cs"/>
              </a:rPr>
              <a:t> of the materials we need for the lesson. These materials can be supervisory material in video, slides, or paper; we can find it in books and mainly from the internet. The material must cover both parts of the lesson: the scientific and artistic. A painting, a piece of music, and a scene from a movie must be available in the lesson, along with the materials we will need for its scientific part. </a:t>
            </a:r>
            <a:r>
              <a:rPr lang="el-GR" sz="1200" b="1" kern="1200" dirty="0" smtClean="0">
                <a:solidFill>
                  <a:schemeClr val="tx1"/>
                </a:solidFill>
                <a:latin typeface="+mn-lt"/>
                <a:ea typeface="+mn-ea"/>
                <a:cs typeface="+mn-cs"/>
              </a:rPr>
              <a:t> </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16</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lvl="0"/>
            <a:r>
              <a:rPr lang="en-US" sz="1200" b="1" kern="1200" dirty="0" smtClean="0">
                <a:solidFill>
                  <a:schemeClr val="tx1"/>
                </a:solidFill>
                <a:latin typeface="+mn-lt"/>
                <a:ea typeface="+mn-ea"/>
                <a:cs typeface="+mn-cs"/>
              </a:rPr>
              <a:t>FIRST LEVEL of approach</a:t>
            </a:r>
          </a:p>
          <a:p>
            <a:pPr lvl="0"/>
            <a:r>
              <a:rPr lang="en-US" sz="1200" b="1" kern="1200" dirty="0" smtClean="0">
                <a:solidFill>
                  <a:schemeClr val="tx1"/>
                </a:solidFill>
                <a:latin typeface="+mn-lt"/>
                <a:ea typeface="+mn-ea"/>
                <a:cs typeface="+mn-cs"/>
              </a:rPr>
              <a:t>The starting point of the lesson must often be from the artistic event we have chosen. A painting, a construction, a simple painting or a collage with simple materials, a theatrical or </a:t>
            </a:r>
            <a:r>
              <a:rPr lang="en-US" sz="1200" b="1" kern="1200" dirty="0" err="1" smtClean="0">
                <a:solidFill>
                  <a:schemeClr val="tx1"/>
                </a:solidFill>
                <a:latin typeface="+mn-lt"/>
                <a:ea typeface="+mn-ea"/>
                <a:cs typeface="+mn-cs"/>
              </a:rPr>
              <a:t>kinesiological</a:t>
            </a:r>
            <a:r>
              <a:rPr lang="en-US" sz="1200" b="1" kern="1200" dirty="0" smtClean="0">
                <a:solidFill>
                  <a:schemeClr val="tx1"/>
                </a:solidFill>
                <a:latin typeface="+mn-lt"/>
                <a:ea typeface="+mn-ea"/>
                <a:cs typeface="+mn-cs"/>
              </a:rPr>
              <a:t> action/dance for example. The professor presents e.g. the table and talks about him. His reason must allow students to be discussed and participating, with questions and comments. If e.g. In a biology/anthropology lesson we select Rembrandt's "Anatomy Course of Dr. Nikolas </a:t>
            </a:r>
            <a:r>
              <a:rPr lang="en-US" sz="1200" b="1" kern="1200" dirty="0" err="1" smtClean="0">
                <a:solidFill>
                  <a:schemeClr val="tx1"/>
                </a:solidFill>
                <a:latin typeface="+mn-lt"/>
                <a:ea typeface="+mn-ea"/>
                <a:cs typeface="+mn-cs"/>
              </a:rPr>
              <a:t>Tulp</a:t>
            </a:r>
            <a:r>
              <a:rPr lang="en-US" sz="1200" b="1" kern="1200" dirty="0" smtClean="0">
                <a:solidFill>
                  <a:schemeClr val="tx1"/>
                </a:solidFill>
                <a:latin typeface="+mn-lt"/>
                <a:ea typeface="+mn-ea"/>
                <a:cs typeface="+mn-cs"/>
              </a:rPr>
              <a:t>" His students. The anatomy of the arm that the teacher will end up will easily bring him to describe the nervous system of the human body for example.</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17</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b="1" dirty="0" smtClean="0">
                <a:solidFill>
                  <a:srgbClr val="FFC000"/>
                </a:solidFill>
                <a:latin typeface="PFDumbOldTypeTwo Regular" pitchFamily="2" charset="0"/>
              </a:rPr>
              <a:t>2o level of approach</a:t>
            </a:r>
            <a:endParaRPr lang="el-GR" sz="1200" dirty="0" smtClean="0">
              <a:solidFill>
                <a:srgbClr val="FFC000"/>
              </a:solidFill>
              <a:latin typeface="PFDumbOldTypeTwo Regular" pitchFamily="2" charset="0"/>
            </a:endParaRPr>
          </a:p>
          <a:p>
            <a:r>
              <a:rPr lang="en-US" sz="1200" kern="1200" dirty="0" smtClean="0">
                <a:solidFill>
                  <a:schemeClr val="tx1"/>
                </a:solidFill>
                <a:latin typeface="+mn-lt"/>
                <a:ea typeface="+mn-ea"/>
                <a:cs typeface="+mn-cs"/>
              </a:rPr>
              <a:t>The references in the table are very important and students will certainly find them interesting, but the subject is the lesson. So with method and concrete steps we come to our topic. We chose a work of art to reach the conclusions we want not only because the work of art (the painting in our example) says it all but also because it does not say some things but implies them, or leaves the viewer to infer them. We reach and concentrate on those conclusions. On their characteristics and their nature, on their composition and their </a:t>
            </a:r>
            <a:r>
              <a:rPr lang="en-US" sz="1200" kern="1200" dirty="0" err="1" smtClean="0">
                <a:solidFill>
                  <a:schemeClr val="tx1"/>
                </a:solidFill>
                <a:latin typeface="+mn-lt"/>
                <a:ea typeface="+mn-ea"/>
                <a:cs typeface="+mn-cs"/>
              </a:rPr>
              <a:t>behaviour</a:t>
            </a:r>
            <a:r>
              <a:rPr lang="en-US" sz="1200" kern="1200" dirty="0" smtClean="0">
                <a:solidFill>
                  <a:schemeClr val="tx1"/>
                </a:solidFill>
                <a:latin typeface="+mn-lt"/>
                <a:ea typeface="+mn-ea"/>
                <a:cs typeface="+mn-cs"/>
              </a:rPr>
              <a:t> (e.g. if we previously talked about the swirling of the celestial bodies of the solar system we can start /from a painting by an unknown illustrator like Adrian </a:t>
            </a:r>
            <a:r>
              <a:rPr lang="en-US" sz="1200" kern="1200" dirty="0" err="1" smtClean="0">
                <a:solidFill>
                  <a:schemeClr val="tx1"/>
                </a:solidFill>
                <a:latin typeface="+mn-lt"/>
                <a:ea typeface="+mn-ea"/>
                <a:cs typeface="+mn-cs"/>
              </a:rPr>
              <a:t>Chesterman</a:t>
            </a:r>
            <a:r>
              <a:rPr lang="en-US" sz="1200" kern="1200" dirty="0" smtClean="0">
                <a:solidFill>
                  <a:schemeClr val="tx1"/>
                </a:solidFill>
                <a:latin typeface="+mn-lt"/>
                <a:ea typeface="+mn-ea"/>
                <a:cs typeface="+mn-cs"/>
              </a:rPr>
              <a:t> to talk about, to observe the </a:t>
            </a:r>
            <a:r>
              <a:rPr lang="en-US" sz="1200" kern="1200" dirty="0" err="1" smtClean="0">
                <a:solidFill>
                  <a:schemeClr val="tx1"/>
                </a:solidFill>
                <a:latin typeface="+mn-lt"/>
                <a:ea typeface="+mn-ea"/>
                <a:cs typeface="+mn-cs"/>
              </a:rPr>
              <a:t>colours</a:t>
            </a:r>
            <a:r>
              <a:rPr lang="en-US" sz="1200" kern="1200" dirty="0" smtClean="0">
                <a:solidFill>
                  <a:schemeClr val="tx1"/>
                </a:solidFill>
                <a:latin typeface="+mn-lt"/>
                <a:ea typeface="+mn-ea"/>
                <a:cs typeface="+mn-cs"/>
              </a:rPr>
              <a:t>, the volumes, the shapes to then conclude on their movement. The same can be done for the movement of electrons and protons in a carbon molecule, or copper).</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18</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FFC000"/>
                </a:solidFill>
                <a:latin typeface="PFDumbOldTypeTwo Regular" pitchFamily="2" charset="0"/>
              </a:rPr>
              <a:t>3rd level of approach</a:t>
            </a:r>
          </a:p>
          <a:p>
            <a:r>
              <a:rPr lang="en-US" sz="1200" kern="1200" dirty="0" smtClean="0">
                <a:solidFill>
                  <a:schemeClr val="tx1"/>
                </a:solidFill>
                <a:latin typeface="+mn-lt"/>
                <a:ea typeface="+mn-ea"/>
                <a:cs typeface="+mn-cs"/>
              </a:rPr>
              <a:t>There is a consistent effort to engage children in various activities. This action can show up as either a planned improvisation based in rationale or as an extraneous element. It could take the form of a real or created dance performed for instructional purposes, a building project, a visual art endeavor including painting, the creation of a sculpture using pylons, a collage, or an activity involving the fabrication of a material that has resemblance to culinary processes. In the context of an astronomy class discussing the orbital dynamics of celestial bodies, the realm of art has numerous avenues for exploration and engagement. In addition to acquiring proficiency in waltzes and celestial movements, the instructor can orchestrate a discourse that mirrors the magnitude of the Galileo trial. This historical event, depicted in Joseph-Nicolas Robert-</a:t>
            </a:r>
            <a:r>
              <a:rPr lang="en-US" sz="1200" kern="1200" dirty="0" err="1" smtClean="0">
                <a:solidFill>
                  <a:schemeClr val="tx1"/>
                </a:solidFill>
                <a:latin typeface="+mn-lt"/>
                <a:ea typeface="+mn-ea"/>
                <a:cs typeface="+mn-cs"/>
              </a:rPr>
              <a:t>Fleury's</a:t>
            </a:r>
            <a:r>
              <a:rPr lang="en-US" sz="1200" kern="1200" dirty="0" smtClean="0">
                <a:solidFill>
                  <a:schemeClr val="tx1"/>
                </a:solidFill>
                <a:latin typeface="+mn-lt"/>
                <a:ea typeface="+mn-ea"/>
                <a:cs typeface="+mn-cs"/>
              </a:rPr>
              <a:t> painting from the Italian School, portrays Galileo's defense of his assertion that the Earth revolves around its axis despite prevailing beliefs.</a:t>
            </a:r>
            <a:endParaRPr lang="el-GR" sz="1200" kern="1200" dirty="0">
              <a:solidFill>
                <a:schemeClr val="tx1"/>
              </a:solidFill>
              <a:latin typeface="+mn-lt"/>
              <a:ea typeface="+mn-ea"/>
              <a:cs typeface="+mn-cs"/>
            </a:endParaRPr>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19</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dirty="0" smtClean="0"/>
              <a:t>Art and science.</a:t>
            </a:r>
            <a:endParaRPr lang="el-GR" dirty="0" smtClean="0"/>
          </a:p>
          <a:p>
            <a:r>
              <a:rPr lang="en-US" dirty="0" smtClean="0"/>
              <a:t>What is the relationship between these two a first point of view</a:t>
            </a:r>
            <a:r>
              <a:rPr lang="el-GR" dirty="0" smtClean="0"/>
              <a:t>.</a:t>
            </a:r>
          </a:p>
          <a:p>
            <a:r>
              <a:rPr lang="en-US" dirty="0" smtClean="0"/>
              <a:t>Is</a:t>
            </a:r>
            <a:r>
              <a:rPr lang="en-US" baseline="0" dirty="0" smtClean="0"/>
              <a:t> </a:t>
            </a:r>
            <a:r>
              <a:rPr lang="en-US" dirty="0" smtClean="0"/>
              <a:t>There a relationship or no</a:t>
            </a:r>
          </a:p>
          <a:p>
            <a:r>
              <a:rPr lang="en-US" dirty="0" smtClean="0"/>
              <a:t>Can they</a:t>
            </a:r>
            <a:r>
              <a:rPr lang="en-US" baseline="0" dirty="0" smtClean="0"/>
              <a:t> </a:t>
            </a:r>
            <a:r>
              <a:rPr lang="en-US" dirty="0" smtClean="0"/>
              <a:t>work together for the benefit of educating students and teachers.</a:t>
            </a:r>
          </a:p>
          <a:p>
            <a:r>
              <a:rPr lang="en-US" dirty="0" smtClean="0"/>
              <a:t>Can art enrich the educational process and give other new extensions to knowledge experience ????</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2</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Action is the key for : </a:t>
            </a:r>
          </a:p>
          <a:p>
            <a:r>
              <a:rPr lang="en-US" sz="1200" kern="1200" dirty="0" smtClean="0">
                <a:solidFill>
                  <a:schemeClr val="tx1"/>
                </a:solidFill>
                <a:latin typeface="+mn-lt"/>
                <a:ea typeface="+mn-ea"/>
                <a:cs typeface="+mn-cs"/>
              </a:rPr>
              <a:t>The lesson to be experiential,</a:t>
            </a:r>
          </a:p>
          <a:p>
            <a:r>
              <a:rPr lang="en-US" sz="1200" kern="1200" dirty="0" smtClean="0">
                <a:solidFill>
                  <a:schemeClr val="tx1"/>
                </a:solidFill>
                <a:latin typeface="+mn-lt"/>
                <a:ea typeface="+mn-ea"/>
                <a:cs typeface="+mn-cs"/>
              </a:rPr>
              <a:t> Maintain its collaborative nature </a:t>
            </a:r>
          </a:p>
          <a:p>
            <a:r>
              <a:rPr lang="en-US" sz="1200" kern="1200" dirty="0" smtClean="0">
                <a:solidFill>
                  <a:schemeClr val="tx1"/>
                </a:solidFill>
                <a:latin typeface="+mn-lt"/>
                <a:ea typeface="+mn-ea"/>
                <a:cs typeface="+mn-cs"/>
              </a:rPr>
              <a:t>To foster critical thinking, </a:t>
            </a:r>
          </a:p>
          <a:p>
            <a:r>
              <a:rPr lang="en-US" sz="1200" kern="1200" dirty="0" smtClean="0">
                <a:solidFill>
                  <a:schemeClr val="tx1"/>
                </a:solidFill>
                <a:latin typeface="+mn-lt"/>
                <a:ea typeface="+mn-ea"/>
                <a:cs typeface="+mn-cs"/>
              </a:rPr>
              <a:t>Open up new horizons for children, </a:t>
            </a:r>
          </a:p>
          <a:p>
            <a:r>
              <a:rPr lang="en-US" sz="1200" kern="1200" dirty="0" smtClean="0">
                <a:solidFill>
                  <a:schemeClr val="tx1"/>
                </a:solidFill>
                <a:latin typeface="+mn-lt"/>
                <a:ea typeface="+mn-ea"/>
                <a:cs typeface="+mn-cs"/>
              </a:rPr>
              <a:t>Develop their imagination and sensitivity, </a:t>
            </a:r>
          </a:p>
          <a:p>
            <a:r>
              <a:rPr lang="en-US" sz="1200" kern="1200" dirty="0" smtClean="0">
                <a:solidFill>
                  <a:schemeClr val="tx1"/>
                </a:solidFill>
                <a:latin typeface="+mn-lt"/>
                <a:ea typeface="+mn-ea"/>
                <a:cs typeface="+mn-cs"/>
              </a:rPr>
              <a:t>To make them (through dialogue) express themselves freely, </a:t>
            </a:r>
          </a:p>
          <a:p>
            <a:r>
              <a:rPr lang="en-US" sz="1200" kern="1200" dirty="0" smtClean="0">
                <a:solidFill>
                  <a:schemeClr val="tx1"/>
                </a:solidFill>
                <a:latin typeface="+mn-lt"/>
                <a:ea typeface="+mn-ea"/>
                <a:cs typeface="+mn-cs"/>
              </a:rPr>
              <a:t>To express their opinion, whatever it may be, will result from their critical thinking. </a:t>
            </a:r>
          </a:p>
          <a:p>
            <a:r>
              <a:rPr lang="en-US" sz="1200" kern="1200" dirty="0" smtClean="0">
                <a:solidFill>
                  <a:schemeClr val="tx1"/>
                </a:solidFill>
                <a:latin typeface="+mn-lt"/>
                <a:ea typeface="+mn-ea"/>
                <a:cs typeface="+mn-cs"/>
              </a:rPr>
              <a:t>To engage in conversation and "confront" the views of other students and thus develop their relationships and sociability.</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20</a:t>
            </a:fld>
            <a:endParaRPr lang="el-G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lvl="0"/>
            <a:r>
              <a:rPr lang="en-US" sz="1200" b="1" kern="1200" dirty="0" smtClean="0">
                <a:solidFill>
                  <a:schemeClr val="tx1"/>
                </a:solidFill>
                <a:latin typeface="+mn-lt"/>
                <a:ea typeface="+mn-ea"/>
                <a:cs typeface="+mn-cs"/>
              </a:rPr>
              <a:t>FOUR LEVEL of approaching Remarks Conclusions from Action </a:t>
            </a:r>
          </a:p>
          <a:p>
            <a:pPr lvl="0"/>
            <a:endParaRPr lang="en-US" sz="1200" b="1"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At the third level of approach, the action component exhibits a sense of freedom and incorporates various components of enjoyment and amusement in relation to the subject matter. However, as we progress to the fourth phase, there is a gradual reestablishment of the "rigor" related to the lesson. Our focus is directed toward the topic matter, with a particular emphasis on defining the conclusions derived from the preceding phases of analysis. The experiential process includes the creation of images and performances that are intended to be maintained in the memory and experience of students as a type of knowledge. This is accomplished by fulfilling two conditions: The teacher should carefully select a substantive and significant activity for the third tier of engagement. An activity which is closely related to the subject, such as kinesiology, improvisation, or painting. Aristotle is clearly established as the ideal symbol of a teacher in the context of tragic imitation and the pursuit of greatness. This assertion is supported by his own words and his enduring presence in this domain. The action must possess significance and be paramount while also being preceded by other significant events.  It is necessary to pose a set of inquiries to establish a clear connection between the activity and the lesson being taught. Inquiries that aim to precisely delineate and elucidate the attributes of the preceding activity about the instructional session. If we consider the case of Galileo and the organized debate, the questions posed by the teacher should be based on the factors that Galileo considered to deduce that the Earth revolves around the Sun, contrary to the belief held by his persecutors in the Holy Inquisition. In contrast to the preceding phases characterized by a notable emphasis on the charges brought forth by the Judges of the Holy Inquisition against Galileo, the subsequent stage shifts its focus away from dramatic elements and instead centers on the empirical and scientific evidence, including measurements, that substantiate the existence of distinct orbital paths followed by the planets within our solar system. These data, which can be quantified and observed at regular intervals, provide encouragement for Galileo's opposition to the prevailing dogma upheld by the clergy.</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21</a:t>
            </a:fld>
            <a:endParaRPr lang="el-G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b="1" dirty="0" smtClean="0">
                <a:solidFill>
                  <a:srgbClr val="FFC000"/>
                </a:solidFill>
                <a:latin typeface="PFDumbOldTypeTwo Regular" pitchFamily="2" charset="0"/>
              </a:rPr>
              <a:t>Final results &amp; conclusions from a steam</a:t>
            </a:r>
            <a:r>
              <a:rPr lang="en-US" sz="1200" b="1" baseline="0" dirty="0" smtClean="0">
                <a:solidFill>
                  <a:srgbClr val="FFC000"/>
                </a:solidFill>
                <a:latin typeface="PFDumbOldTypeTwo Regular" pitchFamily="2" charset="0"/>
              </a:rPr>
              <a:t> lesson</a:t>
            </a:r>
            <a:endParaRPr lang="el-GR" sz="1200" b="1" dirty="0" smtClean="0">
              <a:solidFill>
                <a:srgbClr val="FFC000"/>
              </a:solidFill>
              <a:latin typeface="PFDumbOldTypeTwo Regular" pitchFamily="2" charset="0"/>
            </a:endParaRPr>
          </a:p>
          <a:p>
            <a:r>
              <a:rPr lang="en-US" sz="1200" kern="1200" dirty="0" smtClean="0">
                <a:solidFill>
                  <a:schemeClr val="tx1"/>
                </a:solidFill>
                <a:latin typeface="+mn-lt"/>
                <a:ea typeface="+mn-ea"/>
                <a:cs typeface="+mn-cs"/>
              </a:rPr>
              <a:t>Our journey commenced from the art space.</a:t>
            </a:r>
          </a:p>
          <a:p>
            <a:r>
              <a:rPr lang="en-US" sz="1200" kern="1200" dirty="0" smtClean="0">
                <a:solidFill>
                  <a:schemeClr val="tx1"/>
                </a:solidFill>
                <a:latin typeface="+mn-lt"/>
                <a:ea typeface="+mn-ea"/>
                <a:cs typeface="+mn-cs"/>
              </a:rPr>
              <a:t>During our discussion, we engaged in an analysis of a specific work of art, </a:t>
            </a:r>
          </a:p>
          <a:p>
            <a:r>
              <a:rPr lang="en-US" sz="1200" kern="1200" dirty="0" smtClean="0">
                <a:solidFill>
                  <a:schemeClr val="tx1"/>
                </a:solidFill>
                <a:latin typeface="+mn-lt"/>
                <a:ea typeface="+mn-ea"/>
                <a:cs typeface="+mn-cs"/>
              </a:rPr>
              <a:t>focusing on its intricate aspects.</a:t>
            </a:r>
          </a:p>
          <a:p>
            <a:r>
              <a:rPr lang="en-US" sz="1200" kern="1200" dirty="0" smtClean="0">
                <a:solidFill>
                  <a:schemeClr val="tx1"/>
                </a:solidFill>
                <a:latin typeface="+mn-lt"/>
                <a:ea typeface="+mn-ea"/>
                <a:cs typeface="+mn-cs"/>
              </a:rPr>
              <a:t>We assembled the various components individually.</a:t>
            </a:r>
          </a:p>
          <a:p>
            <a:r>
              <a:rPr lang="en-US" sz="1200" kern="1200" dirty="0" smtClean="0">
                <a:solidFill>
                  <a:schemeClr val="tx1"/>
                </a:solidFill>
                <a:latin typeface="+mn-lt"/>
                <a:ea typeface="+mn-ea"/>
                <a:cs typeface="+mn-cs"/>
              </a:rPr>
              <a:t>It was determined and postulated that certain elements portrayed by the artist extended beyond the realm of their intended representation. </a:t>
            </a:r>
          </a:p>
          <a:p>
            <a:r>
              <a:rPr lang="en-US" sz="1200" kern="1200" dirty="0" smtClean="0">
                <a:solidFill>
                  <a:schemeClr val="tx1"/>
                </a:solidFill>
                <a:latin typeface="+mn-lt"/>
                <a:ea typeface="+mn-ea"/>
                <a:cs typeface="+mn-cs"/>
              </a:rPr>
              <a:t>We devised interactive activities and games that incorporated physical motion and we mixed with a sense of theatrical intensity.</a:t>
            </a:r>
          </a:p>
          <a:p>
            <a:r>
              <a:rPr lang="en-US" sz="1200" kern="1200" dirty="0" smtClean="0">
                <a:solidFill>
                  <a:schemeClr val="tx1"/>
                </a:solidFill>
                <a:latin typeface="+mn-lt"/>
                <a:ea typeface="+mn-ea"/>
                <a:cs typeface="+mn-cs"/>
              </a:rPr>
              <a:t>finally, we arrived at scientific conclusions, departing from the creative ambiance.</a:t>
            </a:r>
          </a:p>
          <a:p>
            <a:r>
              <a:rPr lang="en-US" sz="1200" kern="1200" dirty="0" smtClean="0">
                <a:solidFill>
                  <a:schemeClr val="tx1"/>
                </a:solidFill>
                <a:latin typeface="+mn-lt"/>
                <a:ea typeface="+mn-ea"/>
                <a:cs typeface="+mn-cs"/>
              </a:rPr>
              <a:t>We have reverted to using scientific vocabulary, mathematics, technology, and engineering, as is customary and appropriate.</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22</a:t>
            </a:fld>
            <a:endParaRPr lang="el-G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THE STEAM PROCEDURE, </a:t>
            </a:r>
          </a:p>
          <a:p>
            <a:r>
              <a:rPr lang="en-US" sz="1200" b="1" kern="1200" dirty="0" smtClean="0">
                <a:solidFill>
                  <a:schemeClr val="tx1"/>
                </a:solidFill>
                <a:latin typeface="+mn-lt"/>
                <a:ea typeface="+mn-ea"/>
                <a:cs typeface="+mn-cs"/>
              </a:rPr>
              <a:t>The A between E and M and why we recommend it.</a:t>
            </a:r>
          </a:p>
          <a:p>
            <a:r>
              <a:rPr lang="en-US" sz="1200" b="1" kern="1200" dirty="0" smtClean="0">
                <a:solidFill>
                  <a:schemeClr val="tx1"/>
                </a:solidFill>
                <a:latin typeface="+mn-lt"/>
                <a:ea typeface="+mn-ea"/>
                <a:cs typeface="+mn-cs"/>
              </a:rPr>
              <a:t>There exist numerous areas in which such a process is both imperative and indispensable for the holistic development of the adolescent individual. The process of learning encompasses the acquisition of knowledge and the accumulation of experience. In this context, the function of educational institutions extends beyond mere specialization and training, as they aim to offer comprehensive and profound education in its truest sense.</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23</a:t>
            </a:fld>
            <a:endParaRPr lang="el-G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228600" indent="-228600">
              <a:buAutoNum type="alphaUcPeriod"/>
            </a:pPr>
            <a:r>
              <a:rPr lang="en-US" sz="1200" kern="1200" dirty="0" smtClean="0">
                <a:solidFill>
                  <a:schemeClr val="tx1"/>
                </a:solidFill>
                <a:latin typeface="+mn-lt"/>
                <a:ea typeface="+mn-ea"/>
                <a:cs typeface="+mn-cs"/>
              </a:rPr>
              <a:t>The learning process was portrayed, and experiences were used to transfer knowledge from the teacher to the pupils. In the conventional educational approach, students are typically exposed to abstract concepts, terminologies, and legal frameworks that may seem disconnected from their everyday experiences. These concepts are often encountered solely within the confines of the classroom. However, via the implementation of the Steam process and the integration of artistic elements, students are provided with an opportunity to engage with and experience these concepts firsthand actively. The laws were observed and encountered firsthand by us.</a:t>
            </a:r>
          </a:p>
          <a:p>
            <a:pPr marL="228600" indent="-228600">
              <a:buAutoNum type="alphaUcPeriod"/>
            </a:pPr>
            <a:r>
              <a:rPr lang="en-US" sz="1200" kern="1200" dirty="0" smtClean="0">
                <a:solidFill>
                  <a:schemeClr val="tx1"/>
                </a:solidFill>
                <a:latin typeface="+mn-lt"/>
                <a:ea typeface="+mn-ea"/>
                <a:cs typeface="+mn-cs"/>
              </a:rPr>
              <a:t>In contrast to the old scenario where the teacher only used their energy and power while the students passively accepted and paid attention, the current classroom environment fosters active student engagement. This is evident via the formation of dynamic discussion groups that engage in critical analysis, evaluation of various aspects, constructive argumentation, and, ultimately, the formulation of informed conclusions.</a:t>
            </a:r>
          </a:p>
          <a:p>
            <a:pPr marL="228600" indent="-228600">
              <a:buAutoNum type="alphaUcPeriod"/>
            </a:pPr>
            <a:r>
              <a:rPr lang="en-US" sz="1200" kern="1200" dirty="0" smtClean="0">
                <a:solidFill>
                  <a:schemeClr val="tx1"/>
                </a:solidFill>
                <a:latin typeface="+mn-lt"/>
                <a:ea typeface="+mn-ea"/>
                <a:cs typeface="+mn-cs"/>
              </a:rPr>
              <a:t>The instructor refrains from imparting solely dry scientific reasoning, definitions, and rules to the classroom setting. Instead, they cultivate a lecture with references and visual imagery. Through the incorporation of art as a medium, the educational boundaries of the lesson are broadening, allowing students to enhance their experiences and get exposure to the vast and culturally diverse realm of artistic expression.</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24</a:t>
            </a:fld>
            <a:endParaRPr lang="el-G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fontScale="92500" lnSpcReduction="10000"/>
          </a:bodyPr>
          <a:lstStyle/>
          <a:p>
            <a:r>
              <a:rPr lang="en-US" sz="1200" b="1" kern="1200" dirty="0" smtClean="0">
                <a:solidFill>
                  <a:schemeClr val="tx1"/>
                </a:solidFill>
                <a:latin typeface="+mn-lt"/>
                <a:ea typeface="+mn-ea"/>
                <a:cs typeface="+mn-cs"/>
              </a:rPr>
              <a:t>The concluding section of a literary work, commonly known as the epilogue, serves to provide</a:t>
            </a:r>
          </a:p>
          <a:p>
            <a:r>
              <a:rPr lang="en-US" sz="1200" b="1" kern="1200" dirty="0" smtClean="0">
                <a:solidFill>
                  <a:schemeClr val="tx1"/>
                </a:solidFill>
                <a:latin typeface="+mn-lt"/>
                <a:ea typeface="+mn-ea"/>
                <a:cs typeface="+mn-cs"/>
              </a:rPr>
              <a:t>Understanding the mechanics of sound transmission through the air is of significant importance, as it enables us to discern the pleasant melodies of music from the terrible noise emitted by a motorbike. </a:t>
            </a:r>
          </a:p>
          <a:p>
            <a:r>
              <a:rPr lang="en-US" sz="1200" b="1" kern="1200" dirty="0" smtClean="0">
                <a:solidFill>
                  <a:schemeClr val="tx1"/>
                </a:solidFill>
                <a:latin typeface="+mn-lt"/>
                <a:ea typeface="+mn-ea"/>
                <a:cs typeface="+mn-cs"/>
              </a:rPr>
              <a:t>However, the experience of discovering this becomes more pleasurable and intellectually stimulating, when our professor presents to us the renowned artwork "The Scream" by Edward Munch. </a:t>
            </a:r>
          </a:p>
          <a:p>
            <a:r>
              <a:rPr lang="en-US" sz="1200" b="1" kern="1200" dirty="0" smtClean="0">
                <a:solidFill>
                  <a:schemeClr val="tx1"/>
                </a:solidFill>
                <a:latin typeface="+mn-lt"/>
                <a:ea typeface="+mn-ea"/>
                <a:cs typeface="+mn-cs"/>
              </a:rPr>
              <a:t>Sound waves can be generated by scientific instruments such as the diapason. Additionally, sound waves can also refer to the intense cry emitted by a human who is startled by an ecological catastrophe occurring in their vicinity, such as a volcanic eruption resulting in a burning sky. However, by delving into the topic of sound waves, we can acquire some knowledge, albeit temporarily, before it fades from memory. Alternatively, by examining the expressive scream depicted in Munch's artwork, we can effortlessly engage with the profound human experience and enhance our understanding of contemporary human struggles. Moreover, we can broaden our perspective by considering pressing issues such as climate change and the devastating forest fires plaguing various regions including the Amazon, California, Grand </a:t>
            </a:r>
            <a:r>
              <a:rPr lang="en-US" sz="1200" b="1" kern="1200" dirty="0" err="1" smtClean="0">
                <a:solidFill>
                  <a:schemeClr val="tx1"/>
                </a:solidFill>
                <a:latin typeface="+mn-lt"/>
                <a:ea typeface="+mn-ea"/>
                <a:cs typeface="+mn-cs"/>
              </a:rPr>
              <a:t>Canaria</a:t>
            </a:r>
            <a:r>
              <a:rPr lang="en-US" sz="1200" b="1" kern="1200" dirty="0" smtClean="0">
                <a:solidFill>
                  <a:schemeClr val="tx1"/>
                </a:solidFill>
                <a:latin typeface="+mn-lt"/>
                <a:ea typeface="+mn-ea"/>
                <a:cs typeface="+mn-cs"/>
              </a:rPr>
              <a:t>, as well as locations near Madrid, </a:t>
            </a:r>
            <a:r>
              <a:rPr lang="en-US" sz="1200" b="1" kern="1200" dirty="0" err="1" smtClean="0">
                <a:solidFill>
                  <a:schemeClr val="tx1"/>
                </a:solidFill>
                <a:latin typeface="+mn-lt"/>
                <a:ea typeface="+mn-ea"/>
                <a:cs typeface="+mn-cs"/>
              </a:rPr>
              <a:t>Evia</a:t>
            </a:r>
            <a:r>
              <a:rPr lang="en-US" sz="1200" b="1" kern="1200" dirty="0" smtClean="0">
                <a:solidFill>
                  <a:schemeClr val="tx1"/>
                </a:solidFill>
                <a:latin typeface="+mn-lt"/>
                <a:ea typeface="+mn-ea"/>
                <a:cs typeface="+mn-cs"/>
              </a:rPr>
              <a:t>, and </a:t>
            </a:r>
            <a:r>
              <a:rPr lang="en-US" sz="1200" b="1" kern="1200" dirty="0" err="1" smtClean="0">
                <a:solidFill>
                  <a:schemeClr val="tx1"/>
                </a:solidFill>
                <a:latin typeface="+mn-lt"/>
                <a:ea typeface="+mn-ea"/>
                <a:cs typeface="+mn-cs"/>
              </a:rPr>
              <a:t>Palermo.I</a:t>
            </a:r>
            <a:r>
              <a:rPr lang="en-US" sz="1200" b="1" kern="1200" dirty="0" smtClean="0">
                <a:solidFill>
                  <a:schemeClr val="tx1"/>
                </a:solidFill>
                <a:latin typeface="+mn-lt"/>
                <a:ea typeface="+mn-ea"/>
                <a:cs typeface="+mn-cs"/>
              </a:rPr>
              <a:t> express my sincere gratitude for your assistance.</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26</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dirty="0" smtClean="0"/>
              <a:t>The relationship between the arts and especially theater and STEM courses is not new and unique.  </a:t>
            </a:r>
          </a:p>
          <a:p>
            <a:r>
              <a:rPr lang="en-US" dirty="0" smtClean="0"/>
              <a:t>We are reminding the mechanisms in the ancient Greek theater, the machines of Leonardo </a:t>
            </a:r>
            <a:r>
              <a:rPr lang="en-US" dirty="0" err="1" smtClean="0"/>
              <a:t>da</a:t>
            </a:r>
            <a:r>
              <a:rPr lang="en-US" dirty="0" smtClean="0"/>
              <a:t> Vinci and much more.</a:t>
            </a:r>
          </a:p>
          <a:p>
            <a:r>
              <a:rPr lang="en-US" dirty="0" smtClean="0"/>
              <a:t>Through the seasons there have been many efforts to connect art and education to put more creativity, imagination and innovation in the process of training.</a:t>
            </a:r>
          </a:p>
          <a:p>
            <a:r>
              <a:rPr lang="en-US" dirty="0" smtClean="0"/>
              <a:t>In theater we use many systems belong to the mechanism of electricity, electronics and the last 20-25 years old The new computer technologies. </a:t>
            </a:r>
          </a:p>
          <a:p>
            <a:r>
              <a:rPr lang="en-US" dirty="0" smtClean="0"/>
              <a:t>Now is the time for the theater to return the profits we get from STEM and enrich the theater and art classes, especially in secondary schools.</a:t>
            </a:r>
            <a:endParaRPr lang="el-GR" b="1" dirty="0">
              <a:solidFill>
                <a:srgbClr val="FFFF00"/>
              </a:solidFill>
            </a:endParaRPr>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3</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Διαβάζω</a:t>
            </a:r>
            <a:r>
              <a:rPr lang="el-GR" baseline="0" dirty="0" smtClean="0"/>
              <a:t> το </a:t>
            </a:r>
            <a:r>
              <a:rPr lang="en-US" baseline="0" dirty="0" smtClean="0"/>
              <a:t>slide</a:t>
            </a:r>
            <a:endParaRPr lang="el-GR" dirty="0" smtClean="0"/>
          </a:p>
          <a:p>
            <a:r>
              <a:rPr lang="el-GR" dirty="0" smtClean="0"/>
              <a:t>.</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4</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dirty="0" smtClean="0"/>
              <a:t>I suspect that applying theater techniques to secondary schools is a little more difficult than in the elementary school where children are very much in game mood. </a:t>
            </a:r>
          </a:p>
          <a:p>
            <a:r>
              <a:rPr lang="en-US" dirty="0" smtClean="0"/>
              <a:t>The process is probably more difficult but for this reason much more interesting</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5</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err="1" smtClean="0"/>
              <a:t>Διαβαζουμε</a:t>
            </a:r>
            <a:r>
              <a:rPr lang="el-GR" baseline="0" dirty="0" smtClean="0"/>
              <a:t> το </a:t>
            </a:r>
            <a:r>
              <a:rPr lang="en-US" baseline="0" dirty="0" smtClean="0"/>
              <a:t>slide</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6</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n-US" baseline="0" dirty="0" smtClean="0"/>
              <a:t>To achieve these objectives, the project Creative Stem will be researched and put into action.</a:t>
            </a:r>
          </a:p>
          <a:p>
            <a:r>
              <a:rPr lang="en-US" baseline="0" dirty="0" smtClean="0"/>
              <a:t> The primary objective of the Creative Stem Project is to facilitate the incorporation of theater approaches into secondary school by creating and refining suitable resources. </a:t>
            </a:r>
          </a:p>
          <a:p>
            <a:r>
              <a:rPr lang="en-US" baseline="0" dirty="0" smtClean="0"/>
              <a:t>Our research focuses on developing a methodology that explores theater integration inside the Secondary Education classroom. This methodology encompasses the Secondary Education curriculum while providing practical implementation strategies. </a:t>
            </a:r>
          </a:p>
          <a:p>
            <a:r>
              <a:rPr lang="en-US" baseline="0" dirty="0" smtClean="0"/>
              <a:t>A comprehensive approach was developed, encompassing theoretical and practical aspects, incorporating many situations, examples, and case studies in conjunction with other methodologies. </a:t>
            </a:r>
          </a:p>
          <a:p>
            <a:r>
              <a:rPr lang="en-US" baseline="0" dirty="0" smtClean="0"/>
              <a:t>It is imperative to underscore that our proposed strategy advocates for students to actively engage with the course material rather than relying on rote memorization.  Therefore, the learning process becomes more engaging and enduring since the student not only acquires knowledge that is likely to be retained, but also actively engages in firsthand experiences.</a:t>
            </a:r>
            <a:endParaRPr lang="el-GR" baseline="0" dirty="0" smtClean="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7</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starting point of this study and the propositions we put forward are rooted in the poetic idea that views original and inspiring scientific inquiry as a form of art. The innovative scientist employs his imaginative faculties and draws inspiration to go into uncharted "narratives" that remain unexplored, rendering them entirely unfamiliar. The individual in question engages in the act of formulating assumptions, whereby those assumptions incorporate the inclusion of the hypothetical adverb. </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8</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IF</a:t>
            </a:r>
            <a:r>
              <a:rPr lang="en-US" sz="1200" b="1" kern="1200" baseline="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The word in question serves as the basis for everything in the field of artistic expression.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The driving power that stimulates the imagination is activated.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The concept of imagination operates according to its inherent logic. The harmonious integration of imagination and logic facilitates the scientist's attainment of a comprehensive and optimal resolution.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The conclusion was assessed using a scientific experiment.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The proposition that scientists from earlier ages could have successfully apprehended the undulating nature of auditory impulses, the presence of orbiting electrons, and the cosmic phenomena of black holes without a foundation provided by the faculty of imagination is beyond comprehension.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The scientist engaged in the process of observation, contemplation, experimentation, and subsequent analysis, ultimately arriving at a conclusive outcome following a series of notable experiences.</a:t>
            </a:r>
            <a:endParaRPr lang="el-GR" dirty="0"/>
          </a:p>
        </p:txBody>
      </p:sp>
      <p:sp>
        <p:nvSpPr>
          <p:cNvPr id="4" name="3 - Θέση αριθμού διαφάνειας"/>
          <p:cNvSpPr>
            <a:spLocks noGrp="1"/>
          </p:cNvSpPr>
          <p:nvPr>
            <p:ph type="sldNum" sz="quarter" idx="10"/>
          </p:nvPr>
        </p:nvSpPr>
        <p:spPr/>
        <p:txBody>
          <a:bodyPr/>
          <a:lstStyle/>
          <a:p>
            <a:fld id="{769F694F-2A0C-484F-B37C-8414493313C1}" type="slidenum">
              <a:rPr lang="el-GR" smtClean="0"/>
              <a:pPr/>
              <a:t>9</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7 - Τίτλος"/>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Kλικ για επεξεργασία του τίτλου</a:t>
            </a:r>
            <a:endParaRPr kumimoji="0" lang="en-US"/>
          </a:p>
        </p:txBody>
      </p:sp>
      <p:sp>
        <p:nvSpPr>
          <p:cNvPr id="28" name="27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17" name="16 - Θέση υποσέλιδου"/>
          <p:cNvSpPr>
            <a:spLocks noGrp="1"/>
          </p:cNvSpPr>
          <p:nvPr>
            <p:ph type="ftr" sz="quarter" idx="11"/>
          </p:nvPr>
        </p:nvSpPr>
        <p:spPr/>
        <p:txBody>
          <a:bodyPr/>
          <a:lstStyle/>
          <a:p>
            <a:endParaRPr lang="el-GR"/>
          </a:p>
        </p:txBody>
      </p:sp>
      <p:sp>
        <p:nvSpPr>
          <p:cNvPr id="29" name="28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
        <p:nvSpPr>
          <p:cNvPr id="9" name="8 - Υπότιτλος"/>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3">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a:xfrm>
            <a:off x="7924800" y="6416675"/>
            <a:ext cx="762000" cy="365125"/>
          </a:xfrm>
        </p:spPr>
        <p:txBody>
          <a:bodyPr/>
          <a:lstStyle/>
          <a:p>
            <a:fld id="{FB0B44FA-B879-4A87-A734-170DCC878261}"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l-GR"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3 - Θέση κειμένου"/>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BF71C4A6-4BCF-433A-B874-CDB94C9C621C}" type="datetimeFigureOut">
              <a:rPr lang="el-GR" smtClean="0"/>
              <a:pPr/>
              <a:t>11/10/2023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FB0B44FA-B879-4A87-A734-170DCC878261}"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F71C4A6-4BCF-433A-B874-CDB94C9C621C}" type="datetimeFigureOut">
              <a:rPr lang="el-GR" smtClean="0"/>
              <a:pPr/>
              <a:t>11/10/2023</a:t>
            </a:fld>
            <a:endParaRPr lang="el-GR"/>
          </a:p>
        </p:txBody>
      </p:sp>
      <p:sp>
        <p:nvSpPr>
          <p:cNvPr id="3" name="2 - Θέση υποσέλιδου"/>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l-GR"/>
          </a:p>
        </p:txBody>
      </p:sp>
      <p:sp>
        <p:nvSpPr>
          <p:cNvPr id="23" name="22 - Θέση αριθμού διαφάνειας"/>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B0B44FA-B879-4A87-A734-170DCC878261}"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4.jpe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4.jpe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4.jpe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21.jpe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hyperlink" Target="http://www.stemproject.eu/" TargetMode="External"/><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24.png"/><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24.png"/><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7.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9.jpe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9.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0.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2928926" y="3571876"/>
            <a:ext cx="5715040" cy="1470025"/>
          </a:xfrm>
        </p:spPr>
        <p:txBody>
          <a:bodyPr>
            <a:normAutofit/>
          </a:bodyPr>
          <a:lstStyle/>
          <a:p>
            <a:r>
              <a:rPr lang="en-US" dirty="0" smtClean="0">
                <a:solidFill>
                  <a:srgbClr val="FFC000"/>
                </a:solidFill>
                <a:latin typeface="Cabin Sketch" pitchFamily="34" charset="0"/>
              </a:rPr>
              <a:t>Creative STEM project</a:t>
            </a:r>
            <a:endParaRPr lang="el-GR" dirty="0">
              <a:solidFill>
                <a:srgbClr val="FFC000"/>
              </a:solidFill>
            </a:endParaRPr>
          </a:p>
        </p:txBody>
      </p:sp>
      <p:pic>
        <p:nvPicPr>
          <p:cNvPr id="5" name="Picture 2" descr="D:\CREATIVE STEM PROJECT\LOGO-STEM\LOGOjpg-small.jpg"/>
          <p:cNvPicPr>
            <a:picLocks noChangeAspect="1" noChangeArrowheads="1"/>
          </p:cNvPicPr>
          <p:nvPr/>
        </p:nvPicPr>
        <p:blipFill>
          <a:blip r:embed="rId3"/>
          <a:srcRect/>
          <a:stretch>
            <a:fillRect/>
          </a:stretch>
        </p:blipFill>
        <p:spPr bwMode="auto">
          <a:xfrm>
            <a:off x="571472" y="5143512"/>
            <a:ext cx="609120" cy="1382702"/>
          </a:xfrm>
          <a:prstGeom prst="rect">
            <a:avLst/>
          </a:prstGeom>
          <a:noFill/>
        </p:spPr>
      </p:pic>
      <p:pic>
        <p:nvPicPr>
          <p:cNvPr id="3074" name="Picture 2" descr="D:\CREATIVE STEM PROJECT\LOGO-STEM\EU_flag-Erasmus_vect_POS.jpg"/>
          <p:cNvPicPr>
            <a:picLocks noChangeAspect="1" noChangeArrowheads="1"/>
          </p:cNvPicPr>
          <p:nvPr/>
        </p:nvPicPr>
        <p:blipFill>
          <a:blip r:embed="rId4" cstate="print"/>
          <a:srcRect/>
          <a:stretch>
            <a:fillRect/>
          </a:stretch>
        </p:blipFill>
        <p:spPr bwMode="auto">
          <a:xfrm>
            <a:off x="6000760" y="6072206"/>
            <a:ext cx="1522416" cy="436109"/>
          </a:xfrm>
          <a:prstGeom prst="rect">
            <a:avLst/>
          </a:prstGeom>
          <a:noFill/>
        </p:spPr>
      </p:pic>
      <p:pic>
        <p:nvPicPr>
          <p:cNvPr id="7" name="Picture 2" descr="C:\Users\nkari\OneDrive\Υπολογιστής\ACADEMIA\ΓΡΑΦΙΚΑ\official logo\ACADIMIA-FINAL-LOGO-TYPO(1) JPG .jpg"/>
          <p:cNvPicPr>
            <a:picLocks noChangeAspect="1" noChangeArrowheads="1"/>
          </p:cNvPicPr>
          <p:nvPr/>
        </p:nvPicPr>
        <p:blipFill>
          <a:blip r:embed="rId5" cstate="print"/>
          <a:srcRect/>
          <a:stretch>
            <a:fillRect/>
          </a:stretch>
        </p:blipFill>
        <p:spPr bwMode="auto">
          <a:xfrm>
            <a:off x="4643438" y="1643050"/>
            <a:ext cx="2133316" cy="11943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571480"/>
            <a:ext cx="1928826" cy="1214446"/>
          </a:xfrm>
        </p:spPr>
        <p:txBody>
          <a:bodyPr>
            <a:noAutofit/>
          </a:bodyPr>
          <a:lstStyle/>
          <a:p>
            <a:pPr algn="l"/>
            <a:r>
              <a:rPr lang="el-GR" sz="8000" dirty="0" smtClean="0">
                <a:solidFill>
                  <a:schemeClr val="bg1"/>
                </a:solidFill>
                <a:latin typeface="Dead Kansas" pitchFamily="2" charset="0"/>
              </a:rPr>
              <a:t>1</a:t>
            </a:r>
            <a:r>
              <a:rPr lang="en-US" sz="8000" dirty="0" smtClean="0">
                <a:solidFill>
                  <a:schemeClr val="bg1"/>
                </a:solidFill>
                <a:latin typeface="Dead Kansas" pitchFamily="2" charset="0"/>
              </a:rPr>
              <a:t>0</a:t>
            </a:r>
            <a:endParaRPr lang="el-GR" sz="8000" dirty="0">
              <a:solidFill>
                <a:schemeClr val="bg1"/>
              </a:solidFill>
              <a:latin typeface="Dead Kansas" pitchFamily="2" charset="0"/>
            </a:endParaRPr>
          </a:p>
        </p:txBody>
      </p:sp>
      <p:sp>
        <p:nvSpPr>
          <p:cNvPr id="5" name="4 - TextBox"/>
          <p:cNvSpPr txBox="1"/>
          <p:nvPr/>
        </p:nvSpPr>
        <p:spPr>
          <a:xfrm>
            <a:off x="1500166" y="928670"/>
            <a:ext cx="7500990" cy="1077218"/>
          </a:xfrm>
          <a:prstGeom prst="rect">
            <a:avLst/>
          </a:prstGeom>
          <a:noFill/>
        </p:spPr>
        <p:txBody>
          <a:bodyPr wrap="square" rtlCol="0">
            <a:spAutoFit/>
          </a:bodyPr>
          <a:lstStyle/>
          <a:p>
            <a:r>
              <a:rPr lang="en-US" sz="3200" b="1" dirty="0" smtClean="0">
                <a:solidFill>
                  <a:srgbClr val="FFC000"/>
                </a:solidFill>
                <a:latin typeface="PFDumbOldTypeTwo AlterHeavy" pitchFamily="2" charset="0"/>
              </a:rPr>
              <a:t>Imagination-icon </a:t>
            </a:r>
          </a:p>
          <a:p>
            <a:r>
              <a:rPr lang="en-US" sz="3200" b="1" dirty="0" smtClean="0">
                <a:solidFill>
                  <a:srgbClr val="FFC000"/>
                </a:solidFill>
                <a:latin typeface="PFDumbOldTypeTwo AlterHeavy" pitchFamily="2" charset="0"/>
              </a:rPr>
              <a:t>experiment - proof/conclusion</a:t>
            </a:r>
            <a:endParaRPr lang="el-GR" sz="3200" dirty="0">
              <a:solidFill>
                <a:srgbClr val="FFC000"/>
              </a:solidFill>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7715272" y="4525572"/>
            <a:ext cx="714380" cy="1621643"/>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429652" y="642918"/>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391762" y="684001"/>
            <a:ext cx="879474" cy="251933"/>
          </a:xfrm>
          <a:prstGeom prst="rect">
            <a:avLst/>
          </a:prstGeom>
          <a:noFill/>
        </p:spPr>
      </p:pic>
      <p:sp>
        <p:nvSpPr>
          <p:cNvPr id="14337" name="Rectangle 1"/>
          <p:cNvSpPr>
            <a:spLocks noChangeArrowheads="1"/>
          </p:cNvSpPr>
          <p:nvPr/>
        </p:nvSpPr>
        <p:spPr bwMode="auto">
          <a:xfrm>
            <a:off x="285720" y="2500306"/>
            <a:ext cx="7215238"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400" dirty="0" smtClean="0">
                <a:latin typeface="Bahnschrift SemiBold Condensed" pitchFamily="34" charset="0"/>
              </a:rPr>
              <a:t>Art is based on the image and the virtual representation of reality a key element of art is also the discovery and joy of discovering new things, emotions and experiences. </a:t>
            </a:r>
          </a:p>
          <a:p>
            <a:pPr lvl="0" fontAlgn="base">
              <a:spcBef>
                <a:spcPct val="0"/>
              </a:spcBef>
              <a:spcAft>
                <a:spcPct val="0"/>
              </a:spcAft>
            </a:pPr>
            <a:r>
              <a:rPr lang="en-US" sz="2400" dirty="0" smtClean="0">
                <a:latin typeface="Bahnschrift SemiBold Condensed" pitchFamily="34" charset="0"/>
              </a:rPr>
              <a:t>At watching a work of art, a "dialogue" within it is created by the viewer, where impressions (from the work of art) talk to each other and employ his critical thinking. </a:t>
            </a:r>
          </a:p>
          <a:p>
            <a:pPr lvl="0" fontAlgn="base">
              <a:spcBef>
                <a:spcPct val="0"/>
              </a:spcBef>
              <a:spcAft>
                <a:spcPct val="0"/>
              </a:spcAft>
            </a:pPr>
            <a:r>
              <a:rPr lang="en-US" sz="2400" dirty="0" smtClean="0">
                <a:latin typeface="Bahnschrift SemiBold Condensed" pitchFamily="34" charset="0"/>
              </a:rPr>
              <a:t>Introducing art into teaching, by doing Stem -&gt; Steam we seek exactly the same things.</a:t>
            </a:r>
            <a:endParaRPr lang="el-GR" sz="2400" b="1" dirty="0" smtClean="0">
              <a:latin typeface="Bahnschrift SemiBold Condensed" pitchFamily="34" charset="0"/>
            </a:endParaRPr>
          </a:p>
          <a:p>
            <a:pPr lvl="0" fontAlgn="base">
              <a:spcBef>
                <a:spcPct val="0"/>
              </a:spcBef>
              <a:spcAft>
                <a:spcPct val="0"/>
              </a:spcAft>
            </a:pPr>
            <a:endParaRPr lang="el-GR" sz="2400" dirty="0" smtClean="0"/>
          </a:p>
          <a:p>
            <a:pPr lvl="0" fontAlgn="base">
              <a:spcBef>
                <a:spcPct val="0"/>
              </a:spcBef>
              <a:spcAft>
                <a:spcPct val="0"/>
              </a:spcAft>
            </a:pPr>
            <a:r>
              <a:rPr lang="el-GR" sz="2400" dirty="0" smtClean="0"/>
              <a:t/>
            </a:r>
            <a:br>
              <a:rPr lang="el-GR" sz="2400" dirty="0" smtClean="0"/>
            </a:br>
            <a:endParaRPr kumimoji="0" lang="el-GR" sz="2400" b="0" i="0" u="none" strike="noStrike" cap="none" normalizeH="0" baseline="0" dirty="0" smtClean="0">
              <a:ln>
                <a:noFill/>
              </a:ln>
              <a:solidFill>
                <a:schemeClr val="tx1"/>
              </a:solidFill>
              <a:effectLst/>
              <a:latin typeface="Bahnschrift SemiBold Condensed" pitchFamily="34" charset="0"/>
              <a:cs typeface="Arial" pitchFamily="34" charset="0"/>
            </a:endParaRP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6643702" y="5643578"/>
            <a:ext cx="857256" cy="47992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285728"/>
            <a:ext cx="1928826" cy="1214446"/>
          </a:xfrm>
        </p:spPr>
        <p:txBody>
          <a:bodyPr>
            <a:noAutofit/>
          </a:bodyPr>
          <a:lstStyle/>
          <a:p>
            <a:pPr algn="l"/>
            <a:r>
              <a:rPr lang="el-GR" sz="9600" dirty="0" smtClean="0">
                <a:solidFill>
                  <a:schemeClr val="bg1"/>
                </a:solidFill>
                <a:latin typeface="Dead Kansas" pitchFamily="2" charset="0"/>
              </a:rPr>
              <a:t>1</a:t>
            </a:r>
            <a:r>
              <a:rPr lang="en-US" sz="9600" dirty="0" smtClean="0">
                <a:solidFill>
                  <a:schemeClr val="bg1"/>
                </a:solidFill>
                <a:latin typeface="Dead Kansas" pitchFamily="2" charset="0"/>
              </a:rPr>
              <a:t>1</a:t>
            </a:r>
            <a:endParaRPr lang="el-GR" sz="9600" dirty="0">
              <a:solidFill>
                <a:schemeClr val="bg1"/>
              </a:solidFill>
              <a:latin typeface="Dead Kansas" pitchFamily="2" charset="0"/>
            </a:endParaRPr>
          </a:p>
        </p:txBody>
      </p:sp>
      <p:sp>
        <p:nvSpPr>
          <p:cNvPr id="5" name="4 - TextBox"/>
          <p:cNvSpPr txBox="1"/>
          <p:nvPr/>
        </p:nvSpPr>
        <p:spPr>
          <a:xfrm>
            <a:off x="1857356" y="1214422"/>
            <a:ext cx="3357586" cy="646331"/>
          </a:xfrm>
          <a:prstGeom prst="rect">
            <a:avLst/>
          </a:prstGeom>
          <a:noFill/>
        </p:spPr>
        <p:txBody>
          <a:bodyPr wrap="square" rtlCol="0">
            <a:spAutoFit/>
          </a:bodyPr>
          <a:lstStyle/>
          <a:p>
            <a:r>
              <a:rPr lang="en-US" sz="3600" dirty="0" smtClean="0">
                <a:solidFill>
                  <a:srgbClr val="FFC000"/>
                </a:solidFill>
                <a:latin typeface="PFDumbOldTypeTwo AlterHeavy" pitchFamily="2" charset="0"/>
              </a:rPr>
              <a:t>The game</a:t>
            </a:r>
            <a:endParaRPr lang="el-GR" sz="3600" dirty="0">
              <a:solidFill>
                <a:srgbClr val="FFC000"/>
              </a:solidFill>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8072462" y="4811325"/>
            <a:ext cx="500066" cy="1135150"/>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285720" y="2428868"/>
            <a:ext cx="721523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dirty="0" smtClean="0">
                <a:latin typeface="Bahnschrift SemiBold Condensed" pitchFamily="34" charset="0"/>
              </a:rPr>
              <a:t>A key element of both the child and the scientist.</a:t>
            </a:r>
          </a:p>
          <a:p>
            <a:r>
              <a:rPr lang="en-US" sz="2400" dirty="0" smtClean="0">
                <a:latin typeface="Bahnschrift SemiBold Condensed" pitchFamily="34" charset="0"/>
              </a:rPr>
              <a:t>The child plays by making different things with the Lego, with bricks or what he finds.</a:t>
            </a:r>
          </a:p>
          <a:p>
            <a:r>
              <a:rPr lang="en-US" sz="2400" dirty="0" smtClean="0">
                <a:latin typeface="Bahnschrift SemiBold Condensed" pitchFamily="34" charset="0"/>
              </a:rPr>
              <a:t>The scientist plays with materials, numbers and actions, with substances. </a:t>
            </a:r>
          </a:p>
          <a:p>
            <a:r>
              <a:rPr lang="en-US" sz="2400" dirty="0" smtClean="0">
                <a:latin typeface="Bahnschrift SemiBold Condensed" pitchFamily="34" charset="0"/>
              </a:rPr>
              <a:t>The fact that the adult has some other materials in his "play" by the child's Lego, a little difference makes nature in itself.</a:t>
            </a:r>
            <a:endParaRPr kumimoji="0" lang="el-GR" sz="2400" b="0" i="0" u="none" strike="noStrike" cap="none" normalizeH="0" baseline="0" dirty="0" smtClean="0">
              <a:ln>
                <a:noFill/>
              </a:ln>
              <a:solidFill>
                <a:schemeClr val="tx1"/>
              </a:solidFill>
              <a:effectLst/>
              <a:latin typeface="Bahnschrift SemiBold Condensed" pitchFamily="34" charset="0"/>
              <a:cs typeface="Arial" pitchFamily="34" charset="0"/>
            </a:endParaRP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6929454" y="5500702"/>
            <a:ext cx="857256" cy="47992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285728"/>
            <a:ext cx="1928826" cy="1214446"/>
          </a:xfrm>
        </p:spPr>
        <p:txBody>
          <a:bodyPr>
            <a:noAutofit/>
          </a:bodyPr>
          <a:lstStyle/>
          <a:p>
            <a:pPr algn="l"/>
            <a:r>
              <a:rPr lang="el-GR" sz="9600" dirty="0" smtClean="0">
                <a:solidFill>
                  <a:schemeClr val="bg1"/>
                </a:solidFill>
                <a:latin typeface="Dead Kansas" pitchFamily="2" charset="0"/>
              </a:rPr>
              <a:t>1</a:t>
            </a:r>
            <a:r>
              <a:rPr lang="en-US" sz="9600" dirty="0" smtClean="0">
                <a:solidFill>
                  <a:schemeClr val="bg1"/>
                </a:solidFill>
                <a:latin typeface="Dead Kansas" pitchFamily="2" charset="0"/>
              </a:rPr>
              <a:t>2</a:t>
            </a:r>
            <a:endParaRPr lang="el-GR" sz="9600" dirty="0">
              <a:solidFill>
                <a:schemeClr val="bg1"/>
              </a:solidFill>
              <a:latin typeface="Dead Kansas" pitchFamily="2" charset="0"/>
            </a:endParaRPr>
          </a:p>
        </p:txBody>
      </p:sp>
      <p:sp>
        <p:nvSpPr>
          <p:cNvPr id="5" name="4 - TextBox"/>
          <p:cNvSpPr txBox="1"/>
          <p:nvPr/>
        </p:nvSpPr>
        <p:spPr>
          <a:xfrm>
            <a:off x="571472" y="1857364"/>
            <a:ext cx="6858048" cy="461665"/>
          </a:xfrm>
          <a:prstGeom prst="rect">
            <a:avLst/>
          </a:prstGeom>
          <a:noFill/>
        </p:spPr>
        <p:txBody>
          <a:bodyPr wrap="square" rtlCol="0">
            <a:spAutoFit/>
          </a:bodyPr>
          <a:lstStyle/>
          <a:p>
            <a:r>
              <a:rPr lang="en-US" sz="2400" b="1" dirty="0" smtClean="0">
                <a:solidFill>
                  <a:srgbClr val="FFC000"/>
                </a:solidFill>
                <a:latin typeface="PFDumbOldTypeTwo AlterHeavy" pitchFamily="2" charset="0"/>
              </a:rPr>
              <a:t>Entering Steam's territory</a:t>
            </a:r>
            <a:endParaRPr lang="el-GR" sz="2400" dirty="0">
              <a:solidFill>
                <a:srgbClr val="FFC000"/>
              </a:solidFill>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8143900" y="5214950"/>
            <a:ext cx="502584" cy="1140865"/>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571472" y="2500306"/>
            <a:ext cx="678661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dirty="0" smtClean="0">
                <a:latin typeface="Bahnschrift SemiBold Condensed" pitchFamily="34" charset="0"/>
              </a:rPr>
              <a:t>At this point it is advisable to give a definition of Steam.</a:t>
            </a:r>
          </a:p>
          <a:p>
            <a:endParaRPr lang="en-US" sz="2400" dirty="0" smtClean="0">
              <a:latin typeface="Bahnschrift SemiBold Condensed" pitchFamily="34" charset="0"/>
            </a:endParaRPr>
          </a:p>
          <a:p>
            <a:r>
              <a:rPr lang="en-US" sz="2400" dirty="0" smtClean="0">
                <a:latin typeface="Bahnschrift SemiBold Condensed" pitchFamily="34" charset="0"/>
              </a:rPr>
              <a:t>“STEAM is an educational approach to learning that uses Science, Technology, </a:t>
            </a:r>
            <a:br>
              <a:rPr lang="en-US" sz="2400" dirty="0" smtClean="0">
                <a:latin typeface="Bahnschrift SemiBold Condensed" pitchFamily="34" charset="0"/>
              </a:rPr>
            </a:br>
            <a:r>
              <a:rPr lang="en-US" sz="2400" dirty="0" smtClean="0">
                <a:latin typeface="Bahnschrift SemiBold Condensed" pitchFamily="34" charset="0"/>
              </a:rPr>
              <a:t>Engineering, the Arts and Mathematics as access points for guiding student inquiry, </a:t>
            </a:r>
            <a:br>
              <a:rPr lang="en-US" sz="2400" dirty="0" smtClean="0">
                <a:latin typeface="Bahnschrift SemiBold Condensed" pitchFamily="34" charset="0"/>
              </a:rPr>
            </a:br>
            <a:r>
              <a:rPr lang="en-US" sz="2400" dirty="0" smtClean="0">
                <a:latin typeface="Bahnschrift SemiBold Condensed" pitchFamily="34" charset="0"/>
              </a:rPr>
              <a:t>dialogue, and critical thinking. The end results are students who take thoughtful risks, engage in experiential learning, persist in problem-solving, embrace collaboration, and work through the creative process.»</a:t>
            </a:r>
            <a:endParaRPr lang="el-GR" sz="2400" dirty="0" smtClean="0">
              <a:latin typeface="Bahnschrift SemiBold Condensed" pitchFamily="34" charset="0"/>
            </a:endParaRPr>
          </a:p>
          <a:p>
            <a:endParaRPr lang="el-GR" sz="2400" dirty="0" smtClean="0">
              <a:latin typeface="Bahnschrift SemiBold Condensed"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2400" b="0" i="0" u="none" strike="noStrike" cap="none" normalizeH="0" baseline="0" dirty="0" smtClean="0">
              <a:ln>
                <a:noFill/>
              </a:ln>
              <a:solidFill>
                <a:schemeClr val="tx1"/>
              </a:solidFill>
              <a:effectLst/>
              <a:latin typeface="Bahnschrift SemiBold Condensed" pitchFamily="34" charset="0"/>
              <a:cs typeface="Arial" pitchFamily="34" charset="0"/>
            </a:endParaRP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6143636" y="928670"/>
            <a:ext cx="857256" cy="47992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285728"/>
            <a:ext cx="1928826" cy="1214446"/>
          </a:xfrm>
        </p:spPr>
        <p:txBody>
          <a:bodyPr>
            <a:noAutofit/>
          </a:bodyPr>
          <a:lstStyle/>
          <a:p>
            <a:pPr algn="l"/>
            <a:r>
              <a:rPr lang="el-GR" sz="9600" dirty="0" smtClean="0">
                <a:solidFill>
                  <a:schemeClr val="bg1"/>
                </a:solidFill>
                <a:latin typeface="Dead Kansas" pitchFamily="2" charset="0"/>
              </a:rPr>
              <a:t>1</a:t>
            </a:r>
            <a:r>
              <a:rPr lang="en-US" sz="9600" dirty="0" smtClean="0">
                <a:solidFill>
                  <a:schemeClr val="bg1"/>
                </a:solidFill>
                <a:latin typeface="Dead Kansas" pitchFamily="2" charset="0"/>
              </a:rPr>
              <a:t>3</a:t>
            </a:r>
            <a:endParaRPr lang="el-GR" sz="9600" dirty="0">
              <a:solidFill>
                <a:schemeClr val="bg1"/>
              </a:solidFill>
              <a:latin typeface="Dead Kansas" pitchFamily="2" charset="0"/>
            </a:endParaRPr>
          </a:p>
        </p:txBody>
      </p:sp>
      <p:sp>
        <p:nvSpPr>
          <p:cNvPr id="5" name="4 - TextBox"/>
          <p:cNvSpPr txBox="1"/>
          <p:nvPr/>
        </p:nvSpPr>
        <p:spPr>
          <a:xfrm>
            <a:off x="571472" y="1857364"/>
            <a:ext cx="6572296" cy="523220"/>
          </a:xfrm>
          <a:prstGeom prst="rect">
            <a:avLst/>
          </a:prstGeom>
          <a:noFill/>
        </p:spPr>
        <p:txBody>
          <a:bodyPr wrap="square" rtlCol="0">
            <a:spAutoFit/>
          </a:bodyPr>
          <a:lstStyle/>
          <a:p>
            <a:r>
              <a:rPr lang="en-US" sz="2800" b="1" dirty="0" smtClean="0">
                <a:solidFill>
                  <a:srgbClr val="FFC000"/>
                </a:solidFill>
                <a:latin typeface="PFDumbOldTypeTwo AlterHeavy" pitchFamily="2" charset="0"/>
              </a:rPr>
              <a:t>Passport to get into Steam's territory</a:t>
            </a:r>
            <a:endParaRPr lang="el-GR" sz="3600" dirty="0">
              <a:solidFill>
                <a:srgbClr val="FFC000"/>
              </a:solidFill>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7429520" y="3571876"/>
            <a:ext cx="1071570" cy="2432464"/>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571472" y="3214686"/>
            <a:ext cx="6286544"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dirty="0" smtClean="0">
                <a:latin typeface="Bahnschrift SemiBold Condensed" pitchFamily="34" charset="0"/>
              </a:rPr>
              <a:t>The introduction of art into STEM lessons is not a simple </a:t>
            </a:r>
            <a:r>
              <a:rPr lang="en-US" sz="2400" dirty="0" err="1" smtClean="0">
                <a:latin typeface="Bahnschrift SemiBold Condensed" pitchFamily="34" charset="0"/>
              </a:rPr>
              <a:t>process.A</a:t>
            </a:r>
            <a:r>
              <a:rPr lang="en-US" sz="2400" dirty="0" smtClean="0">
                <a:latin typeface="Bahnschrift SemiBold Condensed" pitchFamily="34" charset="0"/>
              </a:rPr>
              <a:t> more general adaptation of the entire school, the educational process of the educational process on the part of the state.</a:t>
            </a:r>
            <a:endParaRPr lang="el-GR" sz="2400" dirty="0" smtClean="0"/>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6357950" y="5500702"/>
            <a:ext cx="857256" cy="47992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642910" y="357166"/>
            <a:ext cx="1643074" cy="1214446"/>
          </a:xfrm>
        </p:spPr>
        <p:txBody>
          <a:bodyPr>
            <a:noAutofit/>
          </a:bodyPr>
          <a:lstStyle/>
          <a:p>
            <a:pPr algn="l"/>
            <a:r>
              <a:rPr lang="el-GR" sz="8000" dirty="0" smtClean="0">
                <a:solidFill>
                  <a:schemeClr val="bg1"/>
                </a:solidFill>
                <a:latin typeface="Dead Kansas" pitchFamily="2" charset="0"/>
              </a:rPr>
              <a:t>1</a:t>
            </a:r>
            <a:r>
              <a:rPr lang="en-US" sz="8000" dirty="0" smtClean="0">
                <a:solidFill>
                  <a:schemeClr val="bg1"/>
                </a:solidFill>
                <a:latin typeface="Dead Kansas" pitchFamily="2" charset="0"/>
              </a:rPr>
              <a:t>4</a:t>
            </a:r>
            <a:endParaRPr lang="el-GR" sz="8000" dirty="0">
              <a:solidFill>
                <a:schemeClr val="bg1"/>
              </a:solidFill>
              <a:latin typeface="Dead Kansas" pitchFamily="2" charset="0"/>
            </a:endParaRPr>
          </a:p>
        </p:txBody>
      </p:sp>
      <p:sp>
        <p:nvSpPr>
          <p:cNvPr id="5" name="4 - TextBox"/>
          <p:cNvSpPr txBox="1"/>
          <p:nvPr/>
        </p:nvSpPr>
        <p:spPr>
          <a:xfrm>
            <a:off x="500034" y="1785926"/>
            <a:ext cx="4572032" cy="954107"/>
          </a:xfrm>
          <a:prstGeom prst="rect">
            <a:avLst/>
          </a:prstGeom>
          <a:noFill/>
        </p:spPr>
        <p:txBody>
          <a:bodyPr wrap="square" rtlCol="0">
            <a:spAutoFit/>
          </a:bodyPr>
          <a:lstStyle/>
          <a:p>
            <a:r>
              <a:rPr lang="en-US" sz="2800" b="1" dirty="0" smtClean="0">
                <a:solidFill>
                  <a:srgbClr val="FFC000"/>
                </a:solidFill>
                <a:latin typeface="PFDumbOldTypeTwo AlterHeavy" pitchFamily="2" charset="0"/>
              </a:rPr>
              <a:t>I Create-you create</a:t>
            </a:r>
          </a:p>
          <a:p>
            <a:r>
              <a:rPr lang="en-US" sz="2800" b="1" dirty="0" smtClean="0">
                <a:solidFill>
                  <a:srgbClr val="FFC000"/>
                </a:solidFill>
                <a:latin typeface="PFDumbOldTypeTwo AlterHeavy" pitchFamily="2" charset="0"/>
              </a:rPr>
              <a:t>I play -you play</a:t>
            </a:r>
            <a:endParaRPr lang="el-GR" sz="3600" dirty="0">
              <a:solidFill>
                <a:srgbClr val="FFC000"/>
              </a:solidFill>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7429520" y="3571876"/>
            <a:ext cx="1071570" cy="2432464"/>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428596" y="3071810"/>
            <a:ext cx="628654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dirty="0" smtClean="0">
                <a:latin typeface="Bahnschrift SemiBold Condensed" pitchFamily="34" charset="0"/>
              </a:rPr>
              <a:t>Performing arts, the game in the classroom must be shifted to the creative educational game. </a:t>
            </a:r>
          </a:p>
          <a:p>
            <a:r>
              <a:rPr lang="en-US" sz="2400" dirty="0" smtClean="0">
                <a:latin typeface="Bahnschrift SemiBold Condensed" pitchFamily="34" charset="0"/>
              </a:rPr>
              <a:t>This art has to offer a field of action full of stimuli different from those we have known so far in the conventional "teacher-centered" teaching methods.</a:t>
            </a:r>
            <a:endParaRPr kumimoji="0" lang="el-GR" sz="2400" b="0" i="0" u="none" strike="noStrike" cap="none" normalizeH="0" baseline="0" dirty="0" smtClean="0">
              <a:ln>
                <a:noFill/>
              </a:ln>
              <a:solidFill>
                <a:schemeClr val="tx1"/>
              </a:solidFill>
              <a:effectLst/>
              <a:latin typeface="Bahnschrift SemiBold Condensed" pitchFamily="34" charset="0"/>
              <a:cs typeface="Arial" pitchFamily="34" charset="0"/>
            </a:endParaRP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6429388" y="5500702"/>
            <a:ext cx="857256" cy="47992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071538" y="357166"/>
            <a:ext cx="1643074" cy="1034528"/>
          </a:xfrm>
        </p:spPr>
        <p:txBody>
          <a:bodyPr>
            <a:noAutofit/>
          </a:bodyPr>
          <a:lstStyle/>
          <a:p>
            <a:pPr algn="l"/>
            <a:r>
              <a:rPr lang="el-GR" sz="6600" dirty="0" smtClean="0">
                <a:solidFill>
                  <a:schemeClr val="bg1"/>
                </a:solidFill>
                <a:latin typeface="Dead Kansas" pitchFamily="2" charset="0"/>
              </a:rPr>
              <a:t>1</a:t>
            </a:r>
            <a:r>
              <a:rPr lang="en-US" sz="6600" dirty="0" smtClean="0">
                <a:solidFill>
                  <a:schemeClr val="bg1"/>
                </a:solidFill>
                <a:latin typeface="Dead Kansas" pitchFamily="2" charset="0"/>
              </a:rPr>
              <a:t>5</a:t>
            </a:r>
            <a:endParaRPr lang="el-GR" sz="6600" dirty="0">
              <a:solidFill>
                <a:schemeClr val="bg1"/>
              </a:solidFill>
              <a:latin typeface="Dead Kansas" pitchFamily="2" charset="0"/>
            </a:endParaRPr>
          </a:p>
        </p:txBody>
      </p:sp>
      <p:sp>
        <p:nvSpPr>
          <p:cNvPr id="5" name="4 - TextBox"/>
          <p:cNvSpPr txBox="1"/>
          <p:nvPr/>
        </p:nvSpPr>
        <p:spPr>
          <a:xfrm>
            <a:off x="5000628" y="4429132"/>
            <a:ext cx="4000528" cy="1754326"/>
          </a:xfrm>
          <a:prstGeom prst="rect">
            <a:avLst/>
          </a:prstGeom>
          <a:noFill/>
        </p:spPr>
        <p:txBody>
          <a:bodyPr wrap="square" rtlCol="0">
            <a:spAutoFit/>
          </a:bodyPr>
          <a:lstStyle/>
          <a:p>
            <a:r>
              <a:rPr lang="en-US" sz="3600" dirty="0" smtClean="0">
                <a:solidFill>
                  <a:srgbClr val="FFC000"/>
                </a:solidFill>
                <a:latin typeface="PFDumbOldTypeTwo AlterHeavy" pitchFamily="2" charset="0"/>
              </a:rPr>
              <a:t>The scream</a:t>
            </a:r>
          </a:p>
          <a:p>
            <a:r>
              <a:rPr lang="en-US" sz="3600" dirty="0" smtClean="0">
                <a:solidFill>
                  <a:srgbClr val="FFC000"/>
                </a:solidFill>
                <a:latin typeface="PFDumbOldTypeTwo AlterHeavy" pitchFamily="2" charset="0"/>
              </a:rPr>
              <a:t> </a:t>
            </a:r>
          </a:p>
          <a:p>
            <a:r>
              <a:rPr lang="en-US" sz="3600" dirty="0" smtClean="0">
                <a:solidFill>
                  <a:srgbClr val="FFC000"/>
                </a:solidFill>
                <a:latin typeface="PFDumbOldTypeTwo AlterHeavy" pitchFamily="2" charset="0"/>
              </a:rPr>
              <a:t>By </a:t>
            </a:r>
            <a:r>
              <a:rPr lang="en-US" sz="3600" dirty="0" err="1" smtClean="0">
                <a:solidFill>
                  <a:srgbClr val="FFC000"/>
                </a:solidFill>
                <a:latin typeface="PFDumbOldTypeTwo AlterHeavy" pitchFamily="2" charset="0"/>
              </a:rPr>
              <a:t>Edvard</a:t>
            </a:r>
            <a:r>
              <a:rPr lang="en-US" sz="3600" dirty="0" smtClean="0">
                <a:solidFill>
                  <a:srgbClr val="FFC000"/>
                </a:solidFill>
                <a:latin typeface="PFDumbOldTypeTwo AlterHeavy" pitchFamily="2" charset="0"/>
              </a:rPr>
              <a:t> Munch </a:t>
            </a:r>
            <a:endParaRPr lang="el-GR" sz="3600" dirty="0">
              <a:solidFill>
                <a:srgbClr val="FFC000"/>
              </a:solidFill>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7981512" y="1643050"/>
            <a:ext cx="472058" cy="1071570"/>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pic>
        <p:nvPicPr>
          <p:cNvPr id="58370" name="Picture 2" descr="C:\Users\nkari\Downloads\αρχείο λήψης.jpg"/>
          <p:cNvPicPr>
            <a:picLocks noChangeAspect="1" noChangeArrowheads="1"/>
          </p:cNvPicPr>
          <p:nvPr/>
        </p:nvPicPr>
        <p:blipFill>
          <a:blip r:embed="rId6"/>
          <a:srcRect/>
          <a:stretch>
            <a:fillRect/>
          </a:stretch>
        </p:blipFill>
        <p:spPr bwMode="auto">
          <a:xfrm>
            <a:off x="1142976" y="1571612"/>
            <a:ext cx="3714776" cy="4680617"/>
          </a:xfrm>
          <a:prstGeom prst="rect">
            <a:avLst/>
          </a:prstGeom>
          <a:noFill/>
        </p:spPr>
      </p:pic>
      <p:pic>
        <p:nvPicPr>
          <p:cNvPr id="8" name="Picture 2" descr="C:\Users\nkari\OneDrive\Υπολογιστής\ACADEMIA\ΓΡΑΦΙΚΑ\official logo\ACADIMIA-FINAL-LOGO-TYPO(1) JPG .jpg"/>
          <p:cNvPicPr>
            <a:picLocks noChangeAspect="1" noChangeArrowheads="1"/>
          </p:cNvPicPr>
          <p:nvPr/>
        </p:nvPicPr>
        <p:blipFill>
          <a:blip r:embed="rId7" cstate="print"/>
          <a:srcRect/>
          <a:stretch>
            <a:fillRect/>
          </a:stretch>
        </p:blipFill>
        <p:spPr bwMode="auto">
          <a:xfrm>
            <a:off x="6143636" y="714356"/>
            <a:ext cx="857256" cy="47992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500034" y="357166"/>
            <a:ext cx="1928826" cy="1214446"/>
          </a:xfrm>
        </p:spPr>
        <p:txBody>
          <a:bodyPr>
            <a:noAutofit/>
          </a:bodyPr>
          <a:lstStyle/>
          <a:p>
            <a:pPr algn="l"/>
            <a:r>
              <a:rPr lang="en-US" sz="6600" dirty="0" smtClean="0">
                <a:solidFill>
                  <a:schemeClr val="bg1"/>
                </a:solidFill>
                <a:latin typeface="Dead Kansas" pitchFamily="2" charset="0"/>
              </a:rPr>
              <a:t>16</a:t>
            </a:r>
            <a:endParaRPr lang="el-GR" sz="6600" dirty="0">
              <a:solidFill>
                <a:schemeClr val="bg1"/>
              </a:solidFill>
              <a:latin typeface="Dead Kansas"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8143900" y="5500702"/>
            <a:ext cx="442161" cy="1003704"/>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571472" y="5929330"/>
            <a:ext cx="743045" cy="693509"/>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1571604" y="6286520"/>
            <a:ext cx="879474" cy="251933"/>
          </a:xfrm>
          <a:prstGeom prst="rect">
            <a:avLst/>
          </a:prstGeom>
          <a:noFill/>
        </p:spPr>
      </p:pic>
      <p:sp>
        <p:nvSpPr>
          <p:cNvPr id="14337" name="Rectangle 1"/>
          <p:cNvSpPr>
            <a:spLocks noChangeArrowheads="1"/>
          </p:cNvSpPr>
          <p:nvPr/>
        </p:nvSpPr>
        <p:spPr bwMode="auto">
          <a:xfrm>
            <a:off x="142844" y="3000372"/>
            <a:ext cx="7500990" cy="24929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719138" indent="-541338" fontAlgn="base">
              <a:spcBef>
                <a:spcPct val="0"/>
              </a:spcBef>
              <a:spcAft>
                <a:spcPct val="0"/>
              </a:spcAft>
              <a:buFont typeface="Arial" pitchFamily="34" charset="0"/>
              <a:buChar char="•"/>
            </a:pPr>
            <a:r>
              <a:rPr lang="en-US" sz="2600" b="1" dirty="0" smtClean="0">
                <a:latin typeface="Bahnschrift Light Condensed" pitchFamily="34" charset="0"/>
              </a:rPr>
              <a:t>Very good knowledge of the scientific subject</a:t>
            </a:r>
          </a:p>
          <a:p>
            <a:pPr marL="719138" indent="-541338" fontAlgn="base">
              <a:spcBef>
                <a:spcPct val="0"/>
              </a:spcBef>
              <a:spcAft>
                <a:spcPct val="0"/>
              </a:spcAft>
              <a:buFont typeface="Arial" pitchFamily="34" charset="0"/>
              <a:buChar char="•"/>
            </a:pPr>
            <a:r>
              <a:rPr lang="en-US" sz="2600" b="1" dirty="0" smtClean="0">
                <a:latin typeface="Bahnschrift Light Condensed" pitchFamily="34" charset="0"/>
              </a:rPr>
              <a:t>Imagination and inspiration</a:t>
            </a:r>
          </a:p>
          <a:p>
            <a:pPr marL="719138" indent="-541338" fontAlgn="base">
              <a:spcBef>
                <a:spcPct val="0"/>
              </a:spcBef>
              <a:spcAft>
                <a:spcPct val="0"/>
              </a:spcAft>
              <a:buFont typeface="Arial" pitchFamily="34" charset="0"/>
              <a:buChar char="•"/>
            </a:pPr>
            <a:r>
              <a:rPr lang="en-US" sz="2600" b="1" dirty="0" smtClean="0">
                <a:latin typeface="Bahnschrift Light Condensed" pitchFamily="34" charset="0"/>
              </a:rPr>
              <a:t>Expanded horizons and interest in areas such as the arts</a:t>
            </a:r>
          </a:p>
          <a:p>
            <a:pPr marL="719138" indent="-541338" fontAlgn="base">
              <a:spcBef>
                <a:spcPct val="0"/>
              </a:spcBef>
              <a:spcAft>
                <a:spcPct val="0"/>
              </a:spcAft>
              <a:buFont typeface="Arial" pitchFamily="34" charset="0"/>
              <a:buChar char="•"/>
            </a:pPr>
            <a:r>
              <a:rPr lang="en-US" sz="2600" b="1" dirty="0" smtClean="0">
                <a:latin typeface="Bahnschrift Light Condensed" pitchFamily="34" charset="0"/>
              </a:rPr>
              <a:t>Concentration</a:t>
            </a:r>
          </a:p>
          <a:p>
            <a:pPr marL="719138" indent="-541338" fontAlgn="base">
              <a:spcBef>
                <a:spcPct val="0"/>
              </a:spcBef>
              <a:spcAft>
                <a:spcPct val="0"/>
              </a:spcAft>
              <a:buFont typeface="Arial" pitchFamily="34" charset="0"/>
              <a:buChar char="•"/>
            </a:pPr>
            <a:r>
              <a:rPr lang="en-US" sz="2600" b="1" dirty="0" smtClean="0">
                <a:latin typeface="Bahnschrift Light Condensed" pitchFamily="34" charset="0"/>
              </a:rPr>
              <a:t>Accurate design of the course structure</a:t>
            </a:r>
          </a:p>
          <a:p>
            <a:pPr marL="719138" indent="-541338" fontAlgn="base">
              <a:spcBef>
                <a:spcPct val="0"/>
              </a:spcBef>
              <a:spcAft>
                <a:spcPct val="0"/>
              </a:spcAft>
              <a:buFont typeface="Arial" pitchFamily="34" charset="0"/>
              <a:buChar char="•"/>
            </a:pPr>
            <a:r>
              <a:rPr lang="en-US" sz="2600" b="1" dirty="0" smtClean="0">
                <a:latin typeface="Bahnschrift Light Condensed" pitchFamily="34" charset="0"/>
              </a:rPr>
              <a:t>Concentration of the materials we need for the lesson</a:t>
            </a:r>
            <a:r>
              <a:rPr lang="el-GR" sz="2600" b="1" dirty="0" smtClean="0">
                <a:solidFill>
                  <a:schemeClr val="tx2">
                    <a:lumMod val="20000"/>
                    <a:lumOff val="80000"/>
                  </a:schemeClr>
                </a:solidFill>
                <a:latin typeface="Bahnschrift Light Condensed" pitchFamily="34" charset="0"/>
              </a:rPr>
              <a:t>.</a:t>
            </a:r>
            <a:endParaRPr kumimoji="0" lang="el-GR" sz="2600" b="0" i="0" u="none" strike="noStrike" cap="none" normalizeH="0" baseline="0" dirty="0" smtClean="0">
              <a:ln>
                <a:noFill/>
              </a:ln>
              <a:solidFill>
                <a:schemeClr val="tx1"/>
              </a:solidFill>
              <a:effectLst/>
              <a:latin typeface="Bahnschrift Light Condensed" pitchFamily="34" charset="0"/>
              <a:cs typeface="Arial" pitchFamily="34" charset="0"/>
            </a:endParaRPr>
          </a:p>
        </p:txBody>
      </p:sp>
      <p:sp>
        <p:nvSpPr>
          <p:cNvPr id="12" name="11 - TextBox"/>
          <p:cNvSpPr txBox="1"/>
          <p:nvPr/>
        </p:nvSpPr>
        <p:spPr>
          <a:xfrm>
            <a:off x="857224" y="1714488"/>
            <a:ext cx="7143800" cy="584775"/>
          </a:xfrm>
          <a:prstGeom prst="rect">
            <a:avLst/>
          </a:prstGeom>
          <a:noFill/>
        </p:spPr>
        <p:txBody>
          <a:bodyPr wrap="square" rtlCol="0">
            <a:spAutoFit/>
          </a:bodyPr>
          <a:lstStyle/>
          <a:p>
            <a:r>
              <a:rPr lang="en-US" sz="3200" b="1" spc="-100" dirty="0" smtClean="0">
                <a:solidFill>
                  <a:srgbClr val="FFC000"/>
                </a:solidFill>
                <a:latin typeface="PFDumbOldTypeTwo Regular" pitchFamily="2" charset="0"/>
              </a:rPr>
              <a:t>The necessary steps  for the teacher</a:t>
            </a:r>
            <a:endParaRPr lang="el-GR" sz="3600" spc="-100" dirty="0">
              <a:solidFill>
                <a:srgbClr val="FFC000"/>
              </a:solidFill>
              <a:latin typeface="PFDumbOldTypeTwo Regular" pitchFamily="2" charset="0"/>
            </a:endParaRP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2643174" y="6072206"/>
            <a:ext cx="857256" cy="47992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642910" y="285728"/>
            <a:ext cx="1928826" cy="1214446"/>
          </a:xfrm>
        </p:spPr>
        <p:txBody>
          <a:bodyPr>
            <a:noAutofit/>
          </a:bodyPr>
          <a:lstStyle/>
          <a:p>
            <a:pPr algn="l"/>
            <a:r>
              <a:rPr lang="en-US" sz="8000" dirty="0" smtClean="0">
                <a:solidFill>
                  <a:schemeClr val="bg1"/>
                </a:solidFill>
                <a:latin typeface="Dead Kansas" pitchFamily="2" charset="0"/>
              </a:rPr>
              <a:t>17</a:t>
            </a:r>
            <a:endParaRPr lang="el-GR" sz="8000" dirty="0">
              <a:solidFill>
                <a:schemeClr val="bg1"/>
              </a:solidFill>
              <a:latin typeface="Dead Kansas" pitchFamily="2" charset="0"/>
            </a:endParaRPr>
          </a:p>
        </p:txBody>
      </p:sp>
      <p:sp>
        <p:nvSpPr>
          <p:cNvPr id="5" name="4 - TextBox"/>
          <p:cNvSpPr txBox="1"/>
          <p:nvPr/>
        </p:nvSpPr>
        <p:spPr>
          <a:xfrm>
            <a:off x="642910" y="1785926"/>
            <a:ext cx="8501090" cy="1200329"/>
          </a:xfrm>
          <a:prstGeom prst="rect">
            <a:avLst/>
          </a:prstGeom>
          <a:noFill/>
        </p:spPr>
        <p:txBody>
          <a:bodyPr wrap="square" rtlCol="0">
            <a:spAutoFit/>
          </a:bodyPr>
          <a:lstStyle/>
          <a:p>
            <a:pPr lvl="0"/>
            <a:r>
              <a:rPr lang="en-US" sz="3600" b="1" dirty="0" smtClean="0">
                <a:solidFill>
                  <a:srgbClr val="FFC000"/>
                </a:solidFill>
                <a:latin typeface="PFDumbOldTypeTwo Regular" pitchFamily="2" charset="0"/>
              </a:rPr>
              <a:t>1st level of approach</a:t>
            </a:r>
          </a:p>
          <a:p>
            <a:pPr lvl="0"/>
            <a:r>
              <a:rPr lang="en-US" sz="3600" b="1" dirty="0" smtClean="0">
                <a:solidFill>
                  <a:srgbClr val="FFC000"/>
                </a:solidFill>
                <a:latin typeface="PFDumbOldTypeTwo Regular" pitchFamily="2" charset="0"/>
              </a:rPr>
              <a:t>the starting point</a:t>
            </a:r>
            <a:endParaRPr lang="el-GR" sz="3600" dirty="0">
              <a:solidFill>
                <a:srgbClr val="FFC000"/>
              </a:solidFill>
              <a:latin typeface="PFDumbOldTypeTwo Regular"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8143901" y="1384444"/>
            <a:ext cx="428628" cy="972986"/>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8" name="7 - Ορθογώνιο"/>
          <p:cNvSpPr/>
          <p:nvPr/>
        </p:nvSpPr>
        <p:spPr>
          <a:xfrm>
            <a:off x="714348" y="3571876"/>
            <a:ext cx="3929090" cy="646331"/>
          </a:xfrm>
          <a:prstGeom prst="rect">
            <a:avLst/>
          </a:prstGeom>
        </p:spPr>
        <p:txBody>
          <a:bodyPr wrap="square">
            <a:spAutoFit/>
          </a:bodyPr>
          <a:lstStyle/>
          <a:p>
            <a:r>
              <a:rPr lang="en-US" dirty="0" smtClean="0">
                <a:latin typeface="Bahnschrift SemiBold Condensed" pitchFamily="34" charset="0"/>
              </a:rPr>
              <a:t>We start (most of the time) from the artistic event we chose</a:t>
            </a:r>
            <a:endParaRPr lang="el-GR" dirty="0"/>
          </a:p>
        </p:txBody>
      </p:sp>
      <p:sp>
        <p:nvSpPr>
          <p:cNvPr id="11" name="10 - Ορθογώνιο"/>
          <p:cNvSpPr/>
          <p:nvPr/>
        </p:nvSpPr>
        <p:spPr>
          <a:xfrm>
            <a:off x="642910" y="4643446"/>
            <a:ext cx="3786214" cy="1200329"/>
          </a:xfrm>
          <a:prstGeom prst="rect">
            <a:avLst/>
          </a:prstGeom>
        </p:spPr>
        <p:txBody>
          <a:bodyPr wrap="square">
            <a:spAutoFit/>
          </a:bodyPr>
          <a:lstStyle/>
          <a:p>
            <a:r>
              <a:rPr lang="en-US" dirty="0" smtClean="0">
                <a:latin typeface="Bahnschrift SemiBold Condensed" pitchFamily="34" charset="0"/>
              </a:rPr>
              <a:t>The professor presents e.g. the table and talks about him. His reason must allow students to be discussed and participating, with questions and comments.</a:t>
            </a:r>
            <a:endParaRPr lang="el-GR" dirty="0">
              <a:latin typeface="Bahnschrift SemiBold Condensed" pitchFamily="34" charset="0"/>
            </a:endParaRPr>
          </a:p>
        </p:txBody>
      </p:sp>
      <p:pic>
        <p:nvPicPr>
          <p:cNvPr id="59394" name="Picture 2" descr="C:\Users\nkari\Downloads\αρχείο λήψης (1).jpg"/>
          <p:cNvPicPr>
            <a:picLocks noChangeAspect="1" noChangeArrowheads="1"/>
          </p:cNvPicPr>
          <p:nvPr/>
        </p:nvPicPr>
        <p:blipFill>
          <a:blip r:embed="rId6"/>
          <a:srcRect/>
          <a:stretch>
            <a:fillRect/>
          </a:stretch>
        </p:blipFill>
        <p:spPr bwMode="auto">
          <a:xfrm>
            <a:off x="4857752" y="3000372"/>
            <a:ext cx="3919772" cy="2951180"/>
          </a:xfrm>
          <a:prstGeom prst="rect">
            <a:avLst/>
          </a:prstGeom>
          <a:noFill/>
        </p:spPr>
      </p:pic>
      <p:sp>
        <p:nvSpPr>
          <p:cNvPr id="13" name="12 - Ορθογώνιο"/>
          <p:cNvSpPr/>
          <p:nvPr/>
        </p:nvSpPr>
        <p:spPr>
          <a:xfrm>
            <a:off x="4857752" y="5988626"/>
            <a:ext cx="4286248" cy="369332"/>
          </a:xfrm>
          <a:prstGeom prst="rect">
            <a:avLst/>
          </a:prstGeom>
        </p:spPr>
        <p:txBody>
          <a:bodyPr wrap="square">
            <a:spAutoFit/>
          </a:bodyPr>
          <a:lstStyle/>
          <a:p>
            <a:pPr lvl="0"/>
            <a:r>
              <a:rPr lang="en-US" dirty="0" smtClean="0">
                <a:solidFill>
                  <a:prstClr val="white"/>
                </a:solidFill>
                <a:latin typeface="Bahnschrift SemiBold Condensed" pitchFamily="34" charset="0"/>
              </a:rPr>
              <a:t>Rembrandt's "Anatomy Course of Dr. Nikolas </a:t>
            </a:r>
            <a:r>
              <a:rPr lang="en-US" dirty="0" err="1" smtClean="0">
                <a:solidFill>
                  <a:prstClr val="white"/>
                </a:solidFill>
                <a:latin typeface="Bahnschrift SemiBold Condensed" pitchFamily="34" charset="0"/>
              </a:rPr>
              <a:t>Tulp</a:t>
            </a:r>
            <a:r>
              <a:rPr lang="en-US" dirty="0" smtClean="0">
                <a:solidFill>
                  <a:prstClr val="white"/>
                </a:solidFill>
                <a:latin typeface="Bahnschrift SemiBold Condensed" pitchFamily="34" charset="0"/>
              </a:rPr>
              <a:t>"</a:t>
            </a:r>
            <a:endParaRPr lang="el-GR" dirty="0">
              <a:solidFill>
                <a:prstClr val="white"/>
              </a:solidFill>
              <a:latin typeface="Bahnschrift SemiBold Condensed" pitchFamily="34" charset="0"/>
            </a:endParaRPr>
          </a:p>
        </p:txBody>
      </p:sp>
      <p:pic>
        <p:nvPicPr>
          <p:cNvPr id="14" name="Picture 2" descr="C:\Users\nkari\OneDrive\Υπολογιστής\ACADEMIA\ΓΡΑΦΙΚΑ\official logo\ACADIMIA-FINAL-LOGO-TYPO(1) JPG .jpg"/>
          <p:cNvPicPr>
            <a:picLocks noChangeAspect="1" noChangeArrowheads="1"/>
          </p:cNvPicPr>
          <p:nvPr/>
        </p:nvPicPr>
        <p:blipFill>
          <a:blip r:embed="rId7" cstate="print"/>
          <a:srcRect/>
          <a:stretch>
            <a:fillRect/>
          </a:stretch>
        </p:blipFill>
        <p:spPr bwMode="auto">
          <a:xfrm>
            <a:off x="6072198" y="642918"/>
            <a:ext cx="857256" cy="47992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285728"/>
            <a:ext cx="1928826" cy="1214446"/>
          </a:xfrm>
        </p:spPr>
        <p:txBody>
          <a:bodyPr>
            <a:noAutofit/>
          </a:bodyPr>
          <a:lstStyle/>
          <a:p>
            <a:pPr algn="l"/>
            <a:r>
              <a:rPr lang="en-US" sz="8000" dirty="0" smtClean="0">
                <a:solidFill>
                  <a:schemeClr val="bg1"/>
                </a:solidFill>
                <a:latin typeface="Dead Kansas" pitchFamily="2" charset="0"/>
              </a:rPr>
              <a:t>18</a:t>
            </a:r>
            <a:endParaRPr lang="el-GR" sz="8000" dirty="0">
              <a:solidFill>
                <a:schemeClr val="bg1"/>
              </a:solidFill>
              <a:latin typeface="Dead Kansas" pitchFamily="2" charset="0"/>
            </a:endParaRPr>
          </a:p>
        </p:txBody>
      </p:sp>
      <p:pic>
        <p:nvPicPr>
          <p:cNvPr id="7" name="Picture 2" descr="D:\CREATIVE STEM PROJECT\LOGO-STEM\LOGOjpg-small.jpg"/>
          <p:cNvPicPr>
            <a:picLocks noChangeAspect="1" noChangeArrowheads="1"/>
          </p:cNvPicPr>
          <p:nvPr/>
        </p:nvPicPr>
        <p:blipFill>
          <a:blip r:embed="rId3" cstate="print"/>
          <a:srcRect/>
          <a:stretch>
            <a:fillRect/>
          </a:stretch>
        </p:blipFill>
        <p:spPr bwMode="auto">
          <a:xfrm>
            <a:off x="6357950" y="305016"/>
            <a:ext cx="400619" cy="909406"/>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285720" y="3429000"/>
            <a:ext cx="4500594"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400" dirty="0" smtClean="0">
                <a:latin typeface="Bahnschrift SemiBold Condensed" pitchFamily="34" charset="0"/>
              </a:rPr>
              <a:t>References to the tables are important but our subject is the lesson.</a:t>
            </a:r>
            <a:endParaRPr lang="el-GR" sz="2400" dirty="0" smtClean="0">
              <a:latin typeface="Bahnschrift SemiBold Condensed" pitchFamily="34" charset="0"/>
            </a:endParaRPr>
          </a:p>
          <a:p>
            <a:r>
              <a:rPr lang="en-US" sz="2400" dirty="0" smtClean="0">
                <a:latin typeface="Bahnschrift SemiBold Condensed" pitchFamily="34" charset="0"/>
              </a:rPr>
              <a:t>Step by step we come to our subject. From the table we reach the lesson and the conclusions we want. Characteristics and in their nature, composition and behavior</a:t>
            </a:r>
            <a:endParaRPr lang="en-US" sz="2400" dirty="0">
              <a:latin typeface="Bahnschrift SemiBold Condensed" pitchFamily="34" charset="0"/>
            </a:endParaRPr>
          </a:p>
        </p:txBody>
      </p:sp>
      <p:sp>
        <p:nvSpPr>
          <p:cNvPr id="8" name="7 - Ορθογώνιο"/>
          <p:cNvSpPr/>
          <p:nvPr/>
        </p:nvSpPr>
        <p:spPr>
          <a:xfrm>
            <a:off x="285720" y="1643050"/>
            <a:ext cx="4271297" cy="646331"/>
          </a:xfrm>
          <a:prstGeom prst="rect">
            <a:avLst/>
          </a:prstGeom>
        </p:spPr>
        <p:txBody>
          <a:bodyPr wrap="none">
            <a:spAutoFit/>
          </a:bodyPr>
          <a:lstStyle/>
          <a:p>
            <a:r>
              <a:rPr lang="en-US" sz="3600" b="1" dirty="0" smtClean="0">
                <a:solidFill>
                  <a:srgbClr val="FFC000"/>
                </a:solidFill>
                <a:latin typeface="PFDumbOldTypeTwo Regular" pitchFamily="2" charset="0"/>
              </a:rPr>
              <a:t>2o level of approach</a:t>
            </a:r>
            <a:endParaRPr lang="el-GR" sz="3600" dirty="0">
              <a:solidFill>
                <a:srgbClr val="FFC000"/>
              </a:solidFill>
              <a:latin typeface="PFDumbOldTypeTwo Regular" pitchFamily="2" charset="0"/>
            </a:endParaRPr>
          </a:p>
        </p:txBody>
      </p:sp>
      <p:pic>
        <p:nvPicPr>
          <p:cNvPr id="60418" name="Picture 2" descr="C:\Users\nkari\Downloads\planetary-system_u-l-q11tro10.jpg"/>
          <p:cNvPicPr>
            <a:picLocks noChangeAspect="1" noChangeArrowheads="1"/>
          </p:cNvPicPr>
          <p:nvPr/>
        </p:nvPicPr>
        <p:blipFill>
          <a:blip r:embed="rId6"/>
          <a:srcRect/>
          <a:stretch>
            <a:fillRect/>
          </a:stretch>
        </p:blipFill>
        <p:spPr bwMode="auto">
          <a:xfrm>
            <a:off x="4929190" y="3071810"/>
            <a:ext cx="3810000" cy="2543175"/>
          </a:xfrm>
          <a:prstGeom prst="rect">
            <a:avLst/>
          </a:prstGeom>
          <a:noFill/>
        </p:spPr>
      </p:pic>
      <p:sp>
        <p:nvSpPr>
          <p:cNvPr id="11" name="10 - TextBox"/>
          <p:cNvSpPr txBox="1"/>
          <p:nvPr/>
        </p:nvSpPr>
        <p:spPr>
          <a:xfrm>
            <a:off x="4857752" y="5857892"/>
            <a:ext cx="3857652" cy="307777"/>
          </a:xfrm>
          <a:prstGeom prst="rect">
            <a:avLst/>
          </a:prstGeom>
          <a:noFill/>
        </p:spPr>
        <p:txBody>
          <a:bodyPr wrap="square" rtlCol="0">
            <a:spAutoFit/>
          </a:bodyPr>
          <a:lstStyle/>
          <a:p>
            <a:r>
              <a:rPr lang="en-US" sz="1400" dirty="0" smtClean="0">
                <a:latin typeface="Bahnschrift SemiBold Condensed" pitchFamily="34" charset="0"/>
              </a:rPr>
              <a:t>Adrian </a:t>
            </a:r>
            <a:r>
              <a:rPr lang="en-US" sz="1400" dirty="0" err="1" smtClean="0">
                <a:latin typeface="Bahnschrift SemiBold Condensed" pitchFamily="34" charset="0"/>
              </a:rPr>
              <a:t>Chesterman</a:t>
            </a:r>
            <a:r>
              <a:rPr lang="en-US" sz="1400" dirty="0" smtClean="0">
                <a:latin typeface="Bahnschrift SemiBold Condensed" pitchFamily="34" charset="0"/>
              </a:rPr>
              <a:t> -London in 1955,</a:t>
            </a:r>
            <a:r>
              <a:rPr lang="en-US" sz="1400" dirty="0" smtClean="0"/>
              <a:t> </a:t>
            </a:r>
            <a:endParaRPr lang="el-GR" sz="1400" dirty="0"/>
          </a:p>
        </p:txBody>
      </p:sp>
      <p:pic>
        <p:nvPicPr>
          <p:cNvPr id="12" name="Picture 2" descr="C:\Users\nkari\OneDrive\Υπολογιστής\ACADEMIA\ΓΡΑΦΙΚΑ\official logo\ACADIMIA-FINAL-LOGO-TYPO(1) JPG .jpg"/>
          <p:cNvPicPr>
            <a:picLocks noChangeAspect="1" noChangeArrowheads="1"/>
          </p:cNvPicPr>
          <p:nvPr/>
        </p:nvPicPr>
        <p:blipFill>
          <a:blip r:embed="rId7" cstate="print"/>
          <a:srcRect/>
          <a:stretch>
            <a:fillRect/>
          </a:stretch>
        </p:blipFill>
        <p:spPr bwMode="auto">
          <a:xfrm>
            <a:off x="5286380" y="785794"/>
            <a:ext cx="857256" cy="47992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357158" y="285728"/>
            <a:ext cx="1928826" cy="1214446"/>
          </a:xfrm>
        </p:spPr>
        <p:txBody>
          <a:bodyPr>
            <a:noAutofit/>
          </a:bodyPr>
          <a:lstStyle/>
          <a:p>
            <a:pPr algn="l"/>
            <a:r>
              <a:rPr lang="en-US" sz="5400" dirty="0" smtClean="0">
                <a:solidFill>
                  <a:schemeClr val="bg1"/>
                </a:solidFill>
                <a:latin typeface="Dead Kansas" pitchFamily="2" charset="0"/>
              </a:rPr>
              <a:t>19</a:t>
            </a:r>
            <a:endParaRPr lang="el-GR" sz="5400" dirty="0">
              <a:solidFill>
                <a:schemeClr val="bg1"/>
              </a:solidFill>
              <a:latin typeface="Dead Kansas" pitchFamily="2" charset="0"/>
            </a:endParaRPr>
          </a:p>
        </p:txBody>
      </p:sp>
      <p:sp>
        <p:nvSpPr>
          <p:cNvPr id="5" name="4 - TextBox"/>
          <p:cNvSpPr txBox="1"/>
          <p:nvPr/>
        </p:nvSpPr>
        <p:spPr>
          <a:xfrm>
            <a:off x="428596" y="1571612"/>
            <a:ext cx="5286412" cy="954107"/>
          </a:xfrm>
          <a:prstGeom prst="rect">
            <a:avLst/>
          </a:prstGeom>
          <a:noFill/>
        </p:spPr>
        <p:txBody>
          <a:bodyPr wrap="square" rtlCol="0">
            <a:spAutoFit/>
          </a:bodyPr>
          <a:lstStyle/>
          <a:p>
            <a:pPr lvl="0"/>
            <a:r>
              <a:rPr lang="en-US" sz="3600" dirty="0" smtClean="0">
                <a:solidFill>
                  <a:srgbClr val="FFC000"/>
                </a:solidFill>
                <a:latin typeface="PFDumbOldTypeTwo Regular" pitchFamily="2" charset="0"/>
              </a:rPr>
              <a:t>3rd level of approach</a:t>
            </a:r>
          </a:p>
          <a:p>
            <a:pPr lvl="0"/>
            <a:r>
              <a:rPr lang="en-US" sz="2000" dirty="0" smtClean="0">
                <a:latin typeface="PFDumbOldTypeTwo Regular" pitchFamily="2" charset="0"/>
              </a:rPr>
              <a:t>Movement action, participation-cooperation</a:t>
            </a:r>
            <a:endParaRPr lang="el-GR" sz="2000" dirty="0">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cstate="print"/>
          <a:srcRect/>
          <a:stretch>
            <a:fillRect/>
          </a:stretch>
        </p:blipFill>
        <p:spPr bwMode="auto">
          <a:xfrm>
            <a:off x="6572264" y="571480"/>
            <a:ext cx="409116" cy="928694"/>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81658" y="1244777"/>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43768" y="1285860"/>
            <a:ext cx="879474" cy="251933"/>
          </a:xfrm>
          <a:prstGeom prst="rect">
            <a:avLst/>
          </a:prstGeom>
          <a:noFill/>
        </p:spPr>
      </p:pic>
      <p:sp>
        <p:nvSpPr>
          <p:cNvPr id="14337" name="Rectangle 1"/>
          <p:cNvSpPr>
            <a:spLocks noChangeArrowheads="1"/>
          </p:cNvSpPr>
          <p:nvPr/>
        </p:nvSpPr>
        <p:spPr bwMode="auto">
          <a:xfrm>
            <a:off x="428596" y="2786058"/>
            <a:ext cx="485778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2400" dirty="0" smtClean="0">
                <a:latin typeface="Bahnschrift SemiBold Condensed" pitchFamily="34" charset="0"/>
              </a:rPr>
              <a:t>We always seek to involve children in some action. This action can be a improvisation with reason or unnecessary, a dancing real or invented for the lesson, a construction, a visual painting action, a pylon sculpture, a collage, an activity of making a material that may look like cooking etc.</a:t>
            </a:r>
            <a:endParaRPr kumimoji="0" lang="el-GR" sz="2400" b="0" i="0" u="none" strike="noStrike" cap="none" normalizeH="0" baseline="0" dirty="0" smtClean="0">
              <a:ln>
                <a:noFill/>
              </a:ln>
              <a:solidFill>
                <a:schemeClr val="tx1"/>
              </a:solidFill>
              <a:effectLst/>
              <a:latin typeface="Bahnschrift SemiBold Condensed" pitchFamily="34" charset="0"/>
              <a:cs typeface="Arial" pitchFamily="34" charset="0"/>
            </a:endParaRPr>
          </a:p>
        </p:txBody>
      </p:sp>
      <p:pic>
        <p:nvPicPr>
          <p:cNvPr id="76802" name="Picture 2" descr="C:\Users\nkari\Downloads\Galileo-Galilei-1564-1642-Before-Members-Of-The-Holy-Office-In-The-Vatican-In-1633,-1847.jpg"/>
          <p:cNvPicPr>
            <a:picLocks noChangeAspect="1" noChangeArrowheads="1"/>
          </p:cNvPicPr>
          <p:nvPr/>
        </p:nvPicPr>
        <p:blipFill>
          <a:blip r:embed="rId6"/>
          <a:srcRect/>
          <a:stretch>
            <a:fillRect/>
          </a:stretch>
        </p:blipFill>
        <p:spPr bwMode="auto">
          <a:xfrm>
            <a:off x="5643570" y="2357430"/>
            <a:ext cx="3143272" cy="3143272"/>
          </a:xfrm>
          <a:prstGeom prst="rect">
            <a:avLst/>
          </a:prstGeom>
          <a:noFill/>
        </p:spPr>
      </p:pic>
      <p:sp>
        <p:nvSpPr>
          <p:cNvPr id="11" name="10 - TextBox"/>
          <p:cNvSpPr txBox="1"/>
          <p:nvPr/>
        </p:nvSpPr>
        <p:spPr>
          <a:xfrm>
            <a:off x="5572132" y="5786454"/>
            <a:ext cx="3429024" cy="276999"/>
          </a:xfrm>
          <a:prstGeom prst="rect">
            <a:avLst/>
          </a:prstGeom>
          <a:noFill/>
        </p:spPr>
        <p:txBody>
          <a:bodyPr wrap="square" rtlCol="0">
            <a:spAutoFit/>
          </a:bodyPr>
          <a:lstStyle/>
          <a:p>
            <a:r>
              <a:rPr lang="el-GR" sz="1200" dirty="0" err="1" smtClean="0">
                <a:latin typeface="Bahnschrift SemiBold Condensed" pitchFamily="34" charset="0"/>
              </a:rPr>
              <a:t>Joseph</a:t>
            </a:r>
            <a:r>
              <a:rPr lang="el-GR" sz="1200" dirty="0" smtClean="0">
                <a:latin typeface="Bahnschrift SemiBold Condensed" pitchFamily="34" charset="0"/>
              </a:rPr>
              <a:t>-</a:t>
            </a:r>
            <a:r>
              <a:rPr lang="el-GR" sz="1200" dirty="0" err="1" smtClean="0">
                <a:latin typeface="Bahnschrift SemiBold Condensed" pitchFamily="34" charset="0"/>
              </a:rPr>
              <a:t>Nicolas</a:t>
            </a:r>
            <a:r>
              <a:rPr lang="el-GR" sz="1200" dirty="0" smtClean="0">
                <a:latin typeface="Bahnschrift SemiBold Condensed" pitchFamily="34" charset="0"/>
              </a:rPr>
              <a:t> </a:t>
            </a:r>
            <a:r>
              <a:rPr lang="el-GR" sz="1200" dirty="0" err="1" smtClean="0">
                <a:latin typeface="Bahnschrift SemiBold Condensed" pitchFamily="34" charset="0"/>
              </a:rPr>
              <a:t>Robert</a:t>
            </a:r>
            <a:r>
              <a:rPr lang="el-GR" sz="1200" dirty="0" smtClean="0">
                <a:latin typeface="Bahnschrift SemiBold Condensed" pitchFamily="34" charset="0"/>
              </a:rPr>
              <a:t>-</a:t>
            </a:r>
            <a:r>
              <a:rPr lang="el-GR" sz="1200" dirty="0" err="1" smtClean="0">
                <a:latin typeface="Bahnschrift SemiBold Condensed" pitchFamily="34" charset="0"/>
              </a:rPr>
              <a:t>Fleury</a:t>
            </a:r>
            <a:r>
              <a:rPr lang="el-GR" sz="1200" dirty="0" smtClean="0">
                <a:latin typeface="Bahnschrift SemiBold Condensed" pitchFamily="34" charset="0"/>
              </a:rPr>
              <a:t>  - Γάλλος ζωγράφος 1797</a:t>
            </a:r>
            <a:endParaRPr lang="el-GR" sz="1200" dirty="0">
              <a:latin typeface="Bahnschrift SemiBold Condensed" pitchFamily="34" charset="0"/>
            </a:endParaRPr>
          </a:p>
        </p:txBody>
      </p:sp>
      <p:pic>
        <p:nvPicPr>
          <p:cNvPr id="12" name="Picture 2" descr="C:\Users\nkari\OneDrive\Υπολογιστής\ACADEMIA\ΓΡΑΦΙΚΑ\official logo\ACADIMIA-FINAL-LOGO-TYPO(1) JPG .jpg"/>
          <p:cNvPicPr>
            <a:picLocks noChangeAspect="1" noChangeArrowheads="1"/>
          </p:cNvPicPr>
          <p:nvPr/>
        </p:nvPicPr>
        <p:blipFill>
          <a:blip r:embed="rId7" cstate="print"/>
          <a:srcRect/>
          <a:stretch>
            <a:fillRect/>
          </a:stretch>
        </p:blipFill>
        <p:spPr bwMode="auto">
          <a:xfrm>
            <a:off x="428596" y="5857892"/>
            <a:ext cx="857256" cy="47992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2143108" y="6143644"/>
            <a:ext cx="2428892" cy="500065"/>
          </a:xfrm>
        </p:spPr>
        <p:txBody>
          <a:bodyPr>
            <a:normAutofit/>
          </a:bodyPr>
          <a:lstStyle/>
          <a:p>
            <a:r>
              <a:rPr lang="en-US" sz="1600" dirty="0" smtClean="0">
                <a:latin typeface="Cabin Sketch" pitchFamily="34" charset="0"/>
              </a:rPr>
              <a:t>Creative STEM project</a:t>
            </a:r>
            <a:endParaRPr lang="el-GR" sz="1600" dirty="0"/>
          </a:p>
        </p:txBody>
      </p:sp>
      <p:sp>
        <p:nvSpPr>
          <p:cNvPr id="3" name="2 - Υπότιτλος"/>
          <p:cNvSpPr>
            <a:spLocks noGrp="1"/>
          </p:cNvSpPr>
          <p:nvPr>
            <p:ph type="subTitle" idx="1"/>
          </p:nvPr>
        </p:nvSpPr>
        <p:spPr>
          <a:xfrm>
            <a:off x="214282" y="571480"/>
            <a:ext cx="4286280" cy="785818"/>
          </a:xfrm>
        </p:spPr>
        <p:txBody>
          <a:bodyPr>
            <a:noAutofit/>
          </a:bodyPr>
          <a:lstStyle/>
          <a:p>
            <a:pPr algn="l"/>
            <a:r>
              <a:rPr lang="en-US" sz="9600" dirty="0" smtClean="0">
                <a:solidFill>
                  <a:schemeClr val="bg1">
                    <a:lumMod val="95000"/>
                  </a:schemeClr>
                </a:solidFill>
                <a:latin typeface="Dead Kansas" pitchFamily="2" charset="0"/>
              </a:rPr>
              <a:t>2</a:t>
            </a:r>
            <a:endParaRPr lang="el-GR" sz="9600" dirty="0">
              <a:solidFill>
                <a:schemeClr val="bg1">
                  <a:lumMod val="95000"/>
                </a:schemeClr>
              </a:solidFill>
              <a:latin typeface="Dead Kansas" pitchFamily="2" charset="0"/>
            </a:endParaRPr>
          </a:p>
        </p:txBody>
      </p:sp>
      <p:sp>
        <p:nvSpPr>
          <p:cNvPr id="5" name="4 - TextBox"/>
          <p:cNvSpPr txBox="1"/>
          <p:nvPr/>
        </p:nvSpPr>
        <p:spPr>
          <a:xfrm>
            <a:off x="1643042" y="928670"/>
            <a:ext cx="4500594" cy="646331"/>
          </a:xfrm>
          <a:prstGeom prst="rect">
            <a:avLst/>
          </a:prstGeom>
          <a:noFill/>
        </p:spPr>
        <p:txBody>
          <a:bodyPr wrap="square" rtlCol="0">
            <a:spAutoFit/>
          </a:bodyPr>
          <a:lstStyle/>
          <a:p>
            <a:r>
              <a:rPr lang="en-US" sz="3600" dirty="0" smtClean="0">
                <a:solidFill>
                  <a:srgbClr val="FFC000"/>
                </a:solidFill>
                <a:latin typeface="PFDumbOldTypeTwo AlterHeavy" pitchFamily="2" charset="0"/>
              </a:rPr>
              <a:t>Art and science</a:t>
            </a:r>
            <a:endParaRPr lang="el-GR" sz="3600" dirty="0">
              <a:solidFill>
                <a:srgbClr val="FFC000"/>
              </a:solidFill>
              <a:latin typeface="PFDumbOldTypeTwo AlterHeavy" pitchFamily="2" charset="0"/>
            </a:endParaRPr>
          </a:p>
        </p:txBody>
      </p:sp>
      <p:sp>
        <p:nvSpPr>
          <p:cNvPr id="6" name="5 - TextBox"/>
          <p:cNvSpPr txBox="1"/>
          <p:nvPr/>
        </p:nvSpPr>
        <p:spPr>
          <a:xfrm>
            <a:off x="1643042" y="1785926"/>
            <a:ext cx="5429288" cy="2246769"/>
          </a:xfrm>
          <a:prstGeom prst="rect">
            <a:avLst/>
          </a:prstGeom>
          <a:noFill/>
        </p:spPr>
        <p:txBody>
          <a:bodyPr wrap="square" rtlCol="0">
            <a:spAutoFit/>
          </a:bodyPr>
          <a:lstStyle/>
          <a:p>
            <a:r>
              <a:rPr lang="en-US" sz="2800" dirty="0" smtClean="0">
                <a:latin typeface="Bahnschrift SemiBold Condensed" pitchFamily="34" charset="0"/>
              </a:rPr>
              <a:t>Is there a relationship between them?</a:t>
            </a:r>
            <a:endParaRPr lang="el-GR" sz="2800" dirty="0" smtClean="0">
              <a:latin typeface="Bahnschrift SemiBold Condensed" pitchFamily="34" charset="0"/>
            </a:endParaRPr>
          </a:p>
          <a:p>
            <a:r>
              <a:rPr lang="en-US" sz="2800" dirty="0" smtClean="0">
                <a:latin typeface="Bahnschrift SemiBold Condensed" pitchFamily="34" charset="0"/>
              </a:rPr>
              <a:t>Can they work together for the sake of education and students?</a:t>
            </a:r>
            <a:endParaRPr lang="el-GR" sz="2800" dirty="0" smtClean="0">
              <a:latin typeface="Bahnschrift SemiBold Condensed" pitchFamily="34" charset="0"/>
            </a:endParaRPr>
          </a:p>
          <a:p>
            <a:r>
              <a:rPr lang="en-US" sz="2800" dirty="0" smtClean="0">
                <a:latin typeface="Bahnschrift SemiBold Condensed" pitchFamily="34" charset="0"/>
              </a:rPr>
              <a:t>Can they make STEM lessons more interesting for both students and teachers?</a:t>
            </a:r>
            <a:endParaRPr lang="el-GR" sz="2800" dirty="0">
              <a:latin typeface="Bahnschrift SemiBold Condensed" pitchFamily="34" charset="0"/>
            </a:endParaRPr>
          </a:p>
        </p:txBody>
      </p:sp>
      <p:pic>
        <p:nvPicPr>
          <p:cNvPr id="8" name="Picture 2" descr="D:\CREATIVE STEM PROJECT\LOGO-STEM\LOGOjpg-small.jpg"/>
          <p:cNvPicPr>
            <a:picLocks noChangeAspect="1" noChangeArrowheads="1"/>
          </p:cNvPicPr>
          <p:nvPr/>
        </p:nvPicPr>
        <p:blipFill>
          <a:blip r:embed="rId3"/>
          <a:srcRect/>
          <a:stretch>
            <a:fillRect/>
          </a:stretch>
        </p:blipFill>
        <p:spPr bwMode="auto">
          <a:xfrm>
            <a:off x="7429520" y="1000108"/>
            <a:ext cx="892354" cy="2025644"/>
          </a:xfrm>
          <a:prstGeom prst="rect">
            <a:avLst/>
          </a:prstGeom>
          <a:noFill/>
        </p:spPr>
      </p:pic>
      <p:pic>
        <p:nvPicPr>
          <p:cNvPr id="10" name="Picture 2" descr="D:\CREATIVE STEM PROJECT\LOGO-STEM\EU_flag-Erasmus_vect_POS.jpg"/>
          <p:cNvPicPr>
            <a:picLocks noChangeAspect="1" noChangeArrowheads="1"/>
          </p:cNvPicPr>
          <p:nvPr/>
        </p:nvPicPr>
        <p:blipFill>
          <a:blip r:embed="rId4" cstate="print"/>
          <a:srcRect/>
          <a:stretch>
            <a:fillRect/>
          </a:stretch>
        </p:blipFill>
        <p:spPr bwMode="auto">
          <a:xfrm>
            <a:off x="6429388" y="6072206"/>
            <a:ext cx="1522416" cy="436109"/>
          </a:xfrm>
          <a:prstGeom prst="rect">
            <a:avLst/>
          </a:prstGeom>
          <a:noFill/>
        </p:spPr>
      </p:pic>
      <p:pic>
        <p:nvPicPr>
          <p:cNvPr id="1026" name="Picture 2" descr="C:\Users\nkari\OneDrive\Υπολογιστής\ACADEMIA\ΓΡΑΦΙΚΑ\official logo\ACADIMIA-FINAL-LOGO-TYPO(1) JPG .jpg"/>
          <p:cNvPicPr>
            <a:picLocks noChangeAspect="1" noChangeArrowheads="1"/>
          </p:cNvPicPr>
          <p:nvPr/>
        </p:nvPicPr>
        <p:blipFill>
          <a:blip r:embed="rId5" cstate="print"/>
          <a:srcRect/>
          <a:stretch>
            <a:fillRect/>
          </a:stretch>
        </p:blipFill>
        <p:spPr bwMode="auto">
          <a:xfrm>
            <a:off x="7572396" y="5500702"/>
            <a:ext cx="857256" cy="479920"/>
          </a:xfrm>
          <a:prstGeom prst="rect">
            <a:avLst/>
          </a:prstGeom>
          <a:noFill/>
        </p:spPr>
      </p:pic>
      <p:pic>
        <p:nvPicPr>
          <p:cNvPr id="11" name="Picture 3" descr="D:\CREATIVE STEM PROJECT\LOGO-STEM\LogoIKY copy.png"/>
          <p:cNvPicPr>
            <a:picLocks noChangeAspect="1" noChangeArrowheads="1"/>
          </p:cNvPicPr>
          <p:nvPr/>
        </p:nvPicPr>
        <p:blipFill>
          <a:blip r:embed="rId6" cstate="print"/>
          <a:srcRect/>
          <a:stretch>
            <a:fillRect/>
          </a:stretch>
        </p:blipFill>
        <p:spPr bwMode="auto">
          <a:xfrm>
            <a:off x="8108362" y="6095816"/>
            <a:ext cx="365496" cy="341129"/>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571472" y="214290"/>
            <a:ext cx="1143008" cy="1214446"/>
          </a:xfrm>
        </p:spPr>
        <p:txBody>
          <a:bodyPr>
            <a:noAutofit/>
          </a:bodyPr>
          <a:lstStyle/>
          <a:p>
            <a:pPr algn="l"/>
            <a:r>
              <a:rPr lang="el-GR" sz="6000" dirty="0" smtClean="0">
                <a:solidFill>
                  <a:schemeClr val="bg1"/>
                </a:solidFill>
                <a:latin typeface="Dead Kansas" pitchFamily="2" charset="0"/>
              </a:rPr>
              <a:t>2</a:t>
            </a:r>
            <a:r>
              <a:rPr lang="en-US" sz="6000" dirty="0" smtClean="0">
                <a:solidFill>
                  <a:schemeClr val="bg1"/>
                </a:solidFill>
                <a:latin typeface="Dead Kansas" pitchFamily="2" charset="0"/>
              </a:rPr>
              <a:t>0</a:t>
            </a:r>
            <a:endParaRPr lang="el-GR" sz="6000" dirty="0">
              <a:solidFill>
                <a:schemeClr val="bg1"/>
              </a:solidFill>
              <a:latin typeface="Dead Kansas" pitchFamily="2" charset="0"/>
            </a:endParaRPr>
          </a:p>
        </p:txBody>
      </p:sp>
      <p:sp>
        <p:nvSpPr>
          <p:cNvPr id="5" name="4 - TextBox"/>
          <p:cNvSpPr txBox="1"/>
          <p:nvPr/>
        </p:nvSpPr>
        <p:spPr>
          <a:xfrm>
            <a:off x="642910" y="1142984"/>
            <a:ext cx="7715304" cy="646331"/>
          </a:xfrm>
          <a:prstGeom prst="rect">
            <a:avLst/>
          </a:prstGeom>
          <a:noFill/>
        </p:spPr>
        <p:txBody>
          <a:bodyPr wrap="square" rtlCol="0">
            <a:spAutoFit/>
          </a:bodyPr>
          <a:lstStyle/>
          <a:p>
            <a:r>
              <a:rPr lang="en-US" sz="3600" dirty="0" smtClean="0">
                <a:solidFill>
                  <a:srgbClr val="FFC000"/>
                </a:solidFill>
                <a:latin typeface="PFDumbOldTypeTwo Regular" pitchFamily="2" charset="0"/>
              </a:rPr>
              <a:t>The action-theatrical activity</a:t>
            </a:r>
            <a:endParaRPr lang="el-GR" sz="3600" dirty="0">
              <a:solidFill>
                <a:srgbClr val="FFC000"/>
              </a:solidFill>
              <a:latin typeface="PFDumbOldTypeTwo Regular"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8358214" y="5214950"/>
            <a:ext cx="472057" cy="1071570"/>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215338" y="285728"/>
            <a:ext cx="699071" cy="652467"/>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215206" y="714356"/>
            <a:ext cx="808036" cy="231469"/>
          </a:xfrm>
          <a:prstGeom prst="rect">
            <a:avLst/>
          </a:prstGeom>
          <a:noFill/>
        </p:spPr>
      </p:pic>
      <p:sp>
        <p:nvSpPr>
          <p:cNvPr id="14337" name="Rectangle 1"/>
          <p:cNvSpPr>
            <a:spLocks noChangeArrowheads="1"/>
          </p:cNvSpPr>
          <p:nvPr/>
        </p:nvSpPr>
        <p:spPr bwMode="auto">
          <a:xfrm>
            <a:off x="571472" y="2000240"/>
            <a:ext cx="750099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dirty="0" smtClean="0">
                <a:latin typeface="Bahnschrift Light Condensed" pitchFamily="34" charset="0"/>
              </a:rPr>
              <a:t>Action is the key to:</a:t>
            </a:r>
          </a:p>
          <a:p>
            <a:r>
              <a:rPr lang="en-US" sz="2400" dirty="0" smtClean="0">
                <a:latin typeface="Bahnschrift Light Condensed" pitchFamily="34" charset="0"/>
              </a:rPr>
              <a:t>Is the course </a:t>
            </a:r>
            <a:r>
              <a:rPr lang="en-US" sz="2400" b="1" dirty="0" smtClean="0">
                <a:solidFill>
                  <a:srgbClr val="FFC000"/>
                </a:solidFill>
                <a:latin typeface="Bahnschrift Light Condensed" pitchFamily="34" charset="0"/>
              </a:rPr>
              <a:t>experiential,</a:t>
            </a:r>
          </a:p>
          <a:p>
            <a:r>
              <a:rPr lang="en-US" sz="2400" dirty="0" smtClean="0">
                <a:latin typeface="Bahnschrift Light Condensed" pitchFamily="34" charset="0"/>
              </a:rPr>
              <a:t>To maintain his </a:t>
            </a:r>
            <a:r>
              <a:rPr lang="en-US" sz="2400" b="1" dirty="0" smtClean="0">
                <a:solidFill>
                  <a:srgbClr val="FFC000"/>
                </a:solidFill>
                <a:latin typeface="Bahnschrift Light Condensed" pitchFamily="34" charset="0"/>
              </a:rPr>
              <a:t>team-working</a:t>
            </a:r>
            <a:r>
              <a:rPr lang="en-US" sz="2400" dirty="0" smtClean="0">
                <a:solidFill>
                  <a:srgbClr val="FFC000"/>
                </a:solidFill>
                <a:latin typeface="Bahnschrift Light Condensed" pitchFamily="34" charset="0"/>
              </a:rPr>
              <a:t> </a:t>
            </a:r>
            <a:r>
              <a:rPr lang="en-US" sz="2400" dirty="0" smtClean="0">
                <a:latin typeface="Bahnschrift Light Condensed" pitchFamily="34" charset="0"/>
              </a:rPr>
              <a:t>character</a:t>
            </a:r>
          </a:p>
          <a:p>
            <a:r>
              <a:rPr lang="en-US" sz="2400" dirty="0" smtClean="0">
                <a:latin typeface="Bahnschrift Light Condensed" pitchFamily="34" charset="0"/>
              </a:rPr>
              <a:t>To cultivate </a:t>
            </a:r>
            <a:r>
              <a:rPr lang="en-US" sz="2400" b="1" dirty="0" smtClean="0">
                <a:solidFill>
                  <a:srgbClr val="FFC000"/>
                </a:solidFill>
                <a:latin typeface="Bahnschrift Light Condensed" pitchFamily="34" charset="0"/>
              </a:rPr>
              <a:t>critical thinking</a:t>
            </a:r>
            <a:r>
              <a:rPr lang="en-US" sz="2400" dirty="0" smtClean="0">
                <a:solidFill>
                  <a:srgbClr val="FFC000"/>
                </a:solidFill>
                <a:latin typeface="Bahnschrift Light Condensed" pitchFamily="34" charset="0"/>
              </a:rPr>
              <a:t>,</a:t>
            </a:r>
          </a:p>
          <a:p>
            <a:r>
              <a:rPr lang="en-US" sz="2400" dirty="0" smtClean="0">
                <a:latin typeface="Bahnschrift Light Condensed" pitchFamily="34" charset="0"/>
              </a:rPr>
              <a:t>To open </a:t>
            </a:r>
            <a:r>
              <a:rPr lang="en-US" sz="2400" b="1" dirty="0" smtClean="0">
                <a:solidFill>
                  <a:srgbClr val="FFC000"/>
                </a:solidFill>
                <a:latin typeface="Bahnschrift Light Condensed" pitchFamily="34" charset="0"/>
              </a:rPr>
              <a:t>new horizons </a:t>
            </a:r>
            <a:r>
              <a:rPr lang="en-US" sz="2400" dirty="0" smtClean="0">
                <a:latin typeface="Bahnschrift Light Condensed" pitchFamily="34" charset="0"/>
              </a:rPr>
              <a:t>to children,</a:t>
            </a:r>
          </a:p>
          <a:p>
            <a:r>
              <a:rPr lang="en-US" sz="2400" dirty="0" smtClean="0">
                <a:latin typeface="Bahnschrift Light Condensed" pitchFamily="34" charset="0"/>
              </a:rPr>
              <a:t>To develop </a:t>
            </a:r>
            <a:r>
              <a:rPr lang="en-US" sz="2400" b="1" dirty="0" smtClean="0">
                <a:solidFill>
                  <a:srgbClr val="FFC000"/>
                </a:solidFill>
                <a:latin typeface="Bahnschrift Light Condensed" pitchFamily="34" charset="0"/>
              </a:rPr>
              <a:t>their imagination and their sensitivity</a:t>
            </a:r>
            <a:r>
              <a:rPr lang="en-US" sz="2400" dirty="0" smtClean="0">
                <a:solidFill>
                  <a:srgbClr val="FFC000"/>
                </a:solidFill>
                <a:latin typeface="Bahnschrift Light Condensed" pitchFamily="34" charset="0"/>
              </a:rPr>
              <a:t>,</a:t>
            </a:r>
          </a:p>
          <a:p>
            <a:r>
              <a:rPr lang="en-US" sz="2400" dirty="0" smtClean="0">
                <a:latin typeface="Bahnschrift Light Condensed" pitchFamily="34" charset="0"/>
              </a:rPr>
              <a:t>To make them (through dialogue</a:t>
            </a:r>
            <a:r>
              <a:rPr lang="en-US" sz="2400" b="1" dirty="0" smtClean="0">
                <a:latin typeface="Bahnschrift Light Condensed" pitchFamily="34" charset="0"/>
              </a:rPr>
              <a:t>) </a:t>
            </a:r>
            <a:r>
              <a:rPr lang="en-US" sz="2400" b="1" dirty="0" smtClean="0">
                <a:solidFill>
                  <a:srgbClr val="FFC000"/>
                </a:solidFill>
                <a:latin typeface="Bahnschrift Light Condensed" pitchFamily="34" charset="0"/>
              </a:rPr>
              <a:t>to express themselves freely</a:t>
            </a:r>
            <a:r>
              <a:rPr lang="en-US" sz="2400" dirty="0" smtClean="0">
                <a:solidFill>
                  <a:srgbClr val="FFC000"/>
                </a:solidFill>
                <a:latin typeface="Bahnschrift Light Condensed" pitchFamily="34" charset="0"/>
              </a:rPr>
              <a:t>,</a:t>
            </a:r>
          </a:p>
          <a:p>
            <a:r>
              <a:rPr lang="en-US" sz="2400" b="1" dirty="0" smtClean="0">
                <a:solidFill>
                  <a:srgbClr val="FFC000"/>
                </a:solidFill>
                <a:latin typeface="Bahnschrift Light Condensed" pitchFamily="34" charset="0"/>
              </a:rPr>
              <a:t>To express their view </a:t>
            </a:r>
            <a:r>
              <a:rPr lang="en-US" sz="2400" dirty="0" smtClean="0">
                <a:latin typeface="Bahnschrift Light Condensed" pitchFamily="34" charset="0"/>
              </a:rPr>
              <a:t>whatever it is and that will arise from their critical thinking.</a:t>
            </a:r>
          </a:p>
          <a:p>
            <a:r>
              <a:rPr lang="en-US" sz="2400" b="1" dirty="0" smtClean="0">
                <a:solidFill>
                  <a:srgbClr val="FFC000"/>
                </a:solidFill>
                <a:latin typeface="Bahnschrift Light Condensed" pitchFamily="34" charset="0"/>
              </a:rPr>
              <a:t>To chat and 'confront'</a:t>
            </a:r>
            <a:r>
              <a:rPr lang="en-US" sz="2400" dirty="0" smtClean="0">
                <a:solidFill>
                  <a:srgbClr val="FFC000"/>
                </a:solidFill>
                <a:latin typeface="Bahnschrift Light Condensed" pitchFamily="34" charset="0"/>
              </a:rPr>
              <a:t> </a:t>
            </a:r>
            <a:r>
              <a:rPr lang="en-US" sz="2400" dirty="0" smtClean="0">
                <a:latin typeface="Bahnschrift Light Condensed" pitchFamily="34" charset="0"/>
              </a:rPr>
              <a:t>with the views of other students and thus to develop their relationships and sociality.</a:t>
            </a: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7358082" y="5786454"/>
            <a:ext cx="857256" cy="47992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285728"/>
            <a:ext cx="928694" cy="1214446"/>
          </a:xfrm>
        </p:spPr>
        <p:txBody>
          <a:bodyPr>
            <a:noAutofit/>
          </a:bodyPr>
          <a:lstStyle/>
          <a:p>
            <a:pPr algn="l"/>
            <a:r>
              <a:rPr lang="el-GR" sz="5400" dirty="0" smtClean="0">
                <a:solidFill>
                  <a:schemeClr val="bg1"/>
                </a:solidFill>
                <a:latin typeface="Dead Kansas" pitchFamily="2" charset="0"/>
              </a:rPr>
              <a:t>2</a:t>
            </a:r>
            <a:r>
              <a:rPr lang="en-US" sz="5400" dirty="0" smtClean="0">
                <a:solidFill>
                  <a:schemeClr val="bg1"/>
                </a:solidFill>
                <a:latin typeface="Dead Kansas" pitchFamily="2" charset="0"/>
              </a:rPr>
              <a:t>1</a:t>
            </a:r>
            <a:endParaRPr lang="el-GR" sz="5400" dirty="0">
              <a:solidFill>
                <a:schemeClr val="bg1"/>
              </a:solidFill>
              <a:latin typeface="Dead Kansas" pitchFamily="2" charset="0"/>
            </a:endParaRPr>
          </a:p>
        </p:txBody>
      </p:sp>
      <p:sp>
        <p:nvSpPr>
          <p:cNvPr id="5" name="4 - TextBox"/>
          <p:cNvSpPr txBox="1"/>
          <p:nvPr/>
        </p:nvSpPr>
        <p:spPr>
          <a:xfrm>
            <a:off x="428596" y="1500174"/>
            <a:ext cx="6286544" cy="1015663"/>
          </a:xfrm>
          <a:prstGeom prst="rect">
            <a:avLst/>
          </a:prstGeom>
          <a:noFill/>
        </p:spPr>
        <p:txBody>
          <a:bodyPr wrap="square" rtlCol="0">
            <a:spAutoFit/>
          </a:bodyPr>
          <a:lstStyle/>
          <a:p>
            <a:r>
              <a:rPr lang="en-US" sz="3600" dirty="0" smtClean="0">
                <a:solidFill>
                  <a:srgbClr val="FFC000"/>
                </a:solidFill>
                <a:latin typeface="PFDumbOldTypeTwo Regular" pitchFamily="2" charset="0"/>
              </a:rPr>
              <a:t>4th level of approach  </a:t>
            </a:r>
            <a:r>
              <a:rPr lang="en-US" sz="2400" dirty="0" smtClean="0">
                <a:latin typeface="PFDumbOldTypeTwo Regular" pitchFamily="2" charset="0"/>
              </a:rPr>
              <a:t>Observations  conclusions  from  action</a:t>
            </a:r>
            <a:endParaRPr lang="el-GR" sz="2400" dirty="0">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8001024" y="4714884"/>
            <a:ext cx="534998" cy="1214446"/>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357158" y="2714620"/>
            <a:ext cx="6286544"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800" dirty="0" smtClean="0">
                <a:latin typeface="Bahnschrift Light Condensed" pitchFamily="34" charset="0"/>
                <a:cs typeface="Times New Roman" pitchFamily="18" charset="0"/>
              </a:rPr>
              <a:t>We are gradually returning to the "rigor" of the lesson. We concentrate on the subject and specify the conclusions that came from previous levels of approach. The experiential process, images and performances created during the action must be summarized and left in the memory and experience of students as knowledge.</a:t>
            </a:r>
            <a:endParaRPr kumimoji="0" lang="el-GR" sz="2800" b="0" i="0" u="none" strike="noStrike" cap="none" normalizeH="0" baseline="0" dirty="0" smtClean="0">
              <a:ln>
                <a:noFill/>
              </a:ln>
              <a:solidFill>
                <a:schemeClr val="tx1"/>
              </a:solidFill>
              <a:effectLst/>
              <a:latin typeface="Bahnschrift SemiBold Condensed" pitchFamily="34" charset="0"/>
              <a:cs typeface="Arial" pitchFamily="34" charset="0"/>
            </a:endParaRP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7715272" y="6072206"/>
            <a:ext cx="857256" cy="47992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928662" y="357166"/>
            <a:ext cx="1143008" cy="1214446"/>
          </a:xfrm>
        </p:spPr>
        <p:txBody>
          <a:bodyPr>
            <a:noAutofit/>
          </a:bodyPr>
          <a:lstStyle/>
          <a:p>
            <a:pPr algn="l"/>
            <a:r>
              <a:rPr lang="el-GR" sz="5400" dirty="0" smtClean="0">
                <a:solidFill>
                  <a:schemeClr val="bg1"/>
                </a:solidFill>
                <a:latin typeface="Dead Kansas" pitchFamily="2" charset="0"/>
              </a:rPr>
              <a:t>2</a:t>
            </a:r>
            <a:r>
              <a:rPr lang="en-US" sz="5400" dirty="0" smtClean="0">
                <a:solidFill>
                  <a:schemeClr val="bg1"/>
                </a:solidFill>
                <a:latin typeface="Dead Kansas" pitchFamily="2" charset="0"/>
              </a:rPr>
              <a:t>2</a:t>
            </a:r>
            <a:endParaRPr lang="el-GR" sz="5400" dirty="0">
              <a:solidFill>
                <a:schemeClr val="bg1"/>
              </a:solidFill>
              <a:latin typeface="Dead Kansas" pitchFamily="2" charset="0"/>
            </a:endParaRPr>
          </a:p>
        </p:txBody>
      </p:sp>
      <p:sp>
        <p:nvSpPr>
          <p:cNvPr id="5" name="4 - TextBox"/>
          <p:cNvSpPr txBox="1"/>
          <p:nvPr/>
        </p:nvSpPr>
        <p:spPr>
          <a:xfrm>
            <a:off x="928662" y="1571612"/>
            <a:ext cx="6143668" cy="646331"/>
          </a:xfrm>
          <a:prstGeom prst="rect">
            <a:avLst/>
          </a:prstGeom>
          <a:noFill/>
        </p:spPr>
        <p:txBody>
          <a:bodyPr wrap="square" rtlCol="0">
            <a:spAutoFit/>
          </a:bodyPr>
          <a:lstStyle/>
          <a:p>
            <a:r>
              <a:rPr lang="en-US" sz="3600" dirty="0" smtClean="0">
                <a:solidFill>
                  <a:srgbClr val="FFC000"/>
                </a:solidFill>
                <a:latin typeface="PFDumbOldTypeTwo Regular" pitchFamily="2" charset="0"/>
              </a:rPr>
              <a:t>Final results &amp; conclusions</a:t>
            </a:r>
            <a:endParaRPr lang="el-GR" sz="3600" dirty="0">
              <a:solidFill>
                <a:srgbClr val="FFC000"/>
              </a:solidFill>
              <a:latin typeface="PFDumbOldTypeTwo Regular"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7429520" y="4572008"/>
            <a:ext cx="630983" cy="1432332"/>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642910" y="2285992"/>
            <a:ext cx="628654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66700" lvl="0" indent="-177800">
              <a:buFont typeface="Arial" pitchFamily="34" charset="0"/>
              <a:buChar char="•"/>
            </a:pPr>
            <a:r>
              <a:rPr lang="en-US" sz="2400" b="1" dirty="0" smtClean="0">
                <a:latin typeface="Bahnschrift Light Condensed" pitchFamily="34" charset="0"/>
              </a:rPr>
              <a:t>We started </a:t>
            </a:r>
            <a:r>
              <a:rPr lang="en-US" sz="2400" dirty="0" smtClean="0">
                <a:latin typeface="Bahnschrift Light Condensed" pitchFamily="34" charset="0"/>
              </a:rPr>
              <a:t>from the art space</a:t>
            </a:r>
          </a:p>
          <a:p>
            <a:pPr marL="266700" lvl="0" indent="-177800">
              <a:buFont typeface="Arial" pitchFamily="34" charset="0"/>
              <a:buChar char="•"/>
            </a:pPr>
            <a:r>
              <a:rPr lang="en-US" sz="2400" b="1" dirty="0" smtClean="0">
                <a:latin typeface="Bahnschrift Light Condensed" pitchFamily="34" charset="0"/>
              </a:rPr>
              <a:t>We talked </a:t>
            </a:r>
            <a:r>
              <a:rPr lang="en-US" sz="2400" dirty="0" smtClean="0">
                <a:latin typeface="Bahnschrift Light Condensed" pitchFamily="34" charset="0"/>
              </a:rPr>
              <a:t>about a work of art</a:t>
            </a:r>
          </a:p>
          <a:p>
            <a:pPr marL="266700" lvl="0" indent="-177800">
              <a:buFont typeface="Arial" pitchFamily="34" charset="0"/>
              <a:buChar char="•"/>
            </a:pPr>
            <a:r>
              <a:rPr lang="en-US" sz="2400" b="1" dirty="0" smtClean="0">
                <a:latin typeface="Bahnschrift Light Condensed" pitchFamily="34" charset="0"/>
              </a:rPr>
              <a:t>We analyzed </a:t>
            </a:r>
            <a:r>
              <a:rPr lang="en-US" sz="2400" dirty="0" smtClean="0">
                <a:latin typeface="Bahnschrift Light Condensed" pitchFamily="34" charset="0"/>
              </a:rPr>
              <a:t>its details </a:t>
            </a:r>
          </a:p>
          <a:p>
            <a:pPr marL="266700" lvl="0" indent="-177800">
              <a:buFont typeface="Arial" pitchFamily="34" charset="0"/>
              <a:buChar char="•"/>
            </a:pPr>
            <a:r>
              <a:rPr lang="en-US" sz="2400" b="1" dirty="0" smtClean="0">
                <a:latin typeface="Bahnschrift Light Condensed" pitchFamily="34" charset="0"/>
              </a:rPr>
              <a:t>We gathered </a:t>
            </a:r>
            <a:r>
              <a:rPr lang="en-US" sz="2400" dirty="0" smtClean="0">
                <a:latin typeface="Bahnschrift Light Condensed" pitchFamily="34" charset="0"/>
              </a:rPr>
              <a:t>in its individual elements </a:t>
            </a:r>
          </a:p>
          <a:p>
            <a:pPr marL="266700" lvl="0" indent="-177800">
              <a:buFont typeface="Arial" pitchFamily="34" charset="0"/>
              <a:buChar char="•"/>
            </a:pPr>
            <a:r>
              <a:rPr lang="en-US" sz="2400" b="1" dirty="0" smtClean="0">
                <a:latin typeface="Bahnschrift Light Condensed" pitchFamily="34" charset="0"/>
              </a:rPr>
              <a:t>We concluded </a:t>
            </a:r>
            <a:r>
              <a:rPr lang="en-US" sz="2400" dirty="0" smtClean="0">
                <a:latin typeface="Bahnschrift Light Condensed" pitchFamily="34" charset="0"/>
              </a:rPr>
              <a:t>and assumed things that are beyond the artist's depiction </a:t>
            </a:r>
          </a:p>
          <a:p>
            <a:pPr marL="266700" lvl="0" indent="-177800">
              <a:buFont typeface="Arial" pitchFamily="34" charset="0"/>
              <a:buChar char="•"/>
            </a:pPr>
            <a:r>
              <a:rPr lang="en-US" sz="2400" b="1" dirty="0" smtClean="0">
                <a:latin typeface="Bahnschrift Light Condensed" pitchFamily="34" charset="0"/>
              </a:rPr>
              <a:t>We created </a:t>
            </a:r>
            <a:r>
              <a:rPr lang="en-US" sz="2400" dirty="0" smtClean="0">
                <a:latin typeface="Bahnschrift Light Condensed" pitchFamily="34" charset="0"/>
              </a:rPr>
              <a:t>actions and games with movement and dramatic charge</a:t>
            </a:r>
          </a:p>
          <a:p>
            <a:pPr marL="266700" lvl="0" indent="-177800">
              <a:buFont typeface="Arial" pitchFamily="34" charset="0"/>
              <a:buChar char="•"/>
            </a:pPr>
            <a:r>
              <a:rPr lang="en-US" sz="2400" dirty="0" smtClean="0">
                <a:latin typeface="Bahnschrift Light Condensed" pitchFamily="34" charset="0"/>
              </a:rPr>
              <a:t>And finally </a:t>
            </a:r>
            <a:r>
              <a:rPr lang="en-US" sz="2400" b="1" dirty="0" smtClean="0">
                <a:latin typeface="Bahnschrift Light Condensed" pitchFamily="34" charset="0"/>
              </a:rPr>
              <a:t>we came to scientific conclusions </a:t>
            </a:r>
            <a:r>
              <a:rPr lang="en-US" sz="2400" dirty="0" smtClean="0">
                <a:latin typeface="Bahnschrift Light Condensed" pitchFamily="34" charset="0"/>
              </a:rPr>
              <a:t>abandoning the artistic environment and atmosphere.</a:t>
            </a:r>
            <a:endParaRPr kumimoji="0" lang="el-GR" sz="2400" b="0" i="0" u="none" strike="noStrike" cap="none" normalizeH="0" baseline="0" dirty="0" smtClean="0">
              <a:ln>
                <a:noFill/>
              </a:ln>
              <a:solidFill>
                <a:schemeClr val="tx1"/>
              </a:solidFill>
              <a:effectLst/>
              <a:latin typeface="Bahnschrift Light Condensed" pitchFamily="34" charset="0"/>
              <a:cs typeface="Arial" pitchFamily="34" charset="0"/>
            </a:endParaRP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6072198" y="663064"/>
            <a:ext cx="857256" cy="47992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285728"/>
            <a:ext cx="1928826" cy="1214446"/>
          </a:xfrm>
        </p:spPr>
        <p:txBody>
          <a:bodyPr>
            <a:noAutofit/>
          </a:bodyPr>
          <a:lstStyle/>
          <a:p>
            <a:pPr algn="l"/>
            <a:r>
              <a:rPr lang="en-US" sz="6000" dirty="0" smtClean="0">
                <a:solidFill>
                  <a:schemeClr val="bg1"/>
                </a:solidFill>
                <a:latin typeface="Dead Kansas" pitchFamily="2" charset="0"/>
              </a:rPr>
              <a:t>23</a:t>
            </a:r>
            <a:endParaRPr lang="el-GR" sz="6000" dirty="0">
              <a:solidFill>
                <a:schemeClr val="bg1"/>
              </a:solidFill>
              <a:latin typeface="Dead Kansas" pitchFamily="2" charset="0"/>
            </a:endParaRPr>
          </a:p>
        </p:txBody>
      </p:sp>
      <p:sp>
        <p:nvSpPr>
          <p:cNvPr id="5" name="4 - TextBox"/>
          <p:cNvSpPr txBox="1"/>
          <p:nvPr/>
        </p:nvSpPr>
        <p:spPr>
          <a:xfrm>
            <a:off x="571472" y="2143116"/>
            <a:ext cx="6215106" cy="646331"/>
          </a:xfrm>
          <a:prstGeom prst="rect">
            <a:avLst/>
          </a:prstGeom>
          <a:noFill/>
        </p:spPr>
        <p:txBody>
          <a:bodyPr wrap="square" rtlCol="0">
            <a:spAutoFit/>
          </a:bodyPr>
          <a:lstStyle/>
          <a:p>
            <a:r>
              <a:rPr lang="en-US" sz="3600" b="1" dirty="0" smtClean="0">
                <a:solidFill>
                  <a:srgbClr val="FFC000"/>
                </a:solidFill>
                <a:latin typeface="PFDumbOldTypeTwo Regular" pitchFamily="2" charset="0"/>
              </a:rPr>
              <a:t>The  A</a:t>
            </a:r>
            <a:r>
              <a:rPr lang="el-GR" sz="3600" b="1" dirty="0" smtClean="0">
                <a:solidFill>
                  <a:srgbClr val="FFC000"/>
                </a:solidFill>
                <a:latin typeface="PFDumbOldTypeTwo Regular" pitchFamily="2" charset="0"/>
              </a:rPr>
              <a:t> </a:t>
            </a:r>
            <a:r>
              <a:rPr lang="en-US" sz="3600" b="1" dirty="0" smtClean="0">
                <a:solidFill>
                  <a:srgbClr val="FFC000"/>
                </a:solidFill>
                <a:latin typeface="PFDumbOldTypeTwo Regular" pitchFamily="2" charset="0"/>
              </a:rPr>
              <a:t>between E and M</a:t>
            </a:r>
            <a:r>
              <a:rPr lang="el-GR" sz="3600" b="1" dirty="0" smtClean="0">
                <a:solidFill>
                  <a:srgbClr val="FFC000"/>
                </a:solidFill>
                <a:latin typeface="PFDumbOldTypeTwo Regular" pitchFamily="2" charset="0"/>
              </a:rPr>
              <a:t> </a:t>
            </a:r>
            <a:endParaRPr lang="el-GR" sz="3600" dirty="0">
              <a:solidFill>
                <a:srgbClr val="FFC000"/>
              </a:solidFill>
              <a:latin typeface="PFDumbOldTypeTwo Regular"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7429520" y="3571876"/>
            <a:ext cx="1071570" cy="2432464"/>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642910" y="3143248"/>
            <a:ext cx="521497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400" dirty="0" smtClean="0">
                <a:latin typeface="Bahnschrift Light Condensed" pitchFamily="34" charset="0"/>
              </a:rPr>
              <a:t>The areas in which such a process are many and necessary for the integrated development of the young man.</a:t>
            </a:r>
          </a:p>
          <a:p>
            <a:pPr lvl="0" fontAlgn="base">
              <a:spcBef>
                <a:spcPct val="0"/>
              </a:spcBef>
              <a:spcAft>
                <a:spcPct val="0"/>
              </a:spcAft>
            </a:pPr>
            <a:r>
              <a:rPr lang="en-US" sz="2400" dirty="0" smtClean="0">
                <a:latin typeface="Bahnschrift Light Condensed" pitchFamily="34" charset="0"/>
              </a:rPr>
              <a:t>Learning becomes knowledge and experience and the role of the school escapes specialization and training </a:t>
            </a:r>
          </a:p>
          <a:p>
            <a:pPr lvl="0" fontAlgn="base">
              <a:spcBef>
                <a:spcPct val="0"/>
              </a:spcBef>
              <a:spcAft>
                <a:spcPct val="0"/>
              </a:spcAft>
            </a:pPr>
            <a:r>
              <a:rPr lang="en-US" sz="2400" b="1" dirty="0" smtClean="0">
                <a:latin typeface="Bahnschrift Light Condensed" pitchFamily="34" charset="0"/>
              </a:rPr>
              <a:t>and arrives </a:t>
            </a:r>
            <a:r>
              <a:rPr lang="en-US" sz="2400" dirty="0" smtClean="0">
                <a:latin typeface="Bahnschrift Light Condensed" pitchFamily="34" charset="0"/>
              </a:rPr>
              <a:t>to provide education with all the meaning of the word and in -depth cultivation.</a:t>
            </a:r>
            <a:endParaRPr kumimoji="0" lang="el-GR" sz="2400" b="0" i="0" u="none" strike="noStrike" cap="none" normalizeH="0" baseline="0" dirty="0" smtClean="0">
              <a:ln>
                <a:noFill/>
              </a:ln>
              <a:solidFill>
                <a:schemeClr val="tx1"/>
              </a:solidFill>
              <a:effectLst/>
              <a:latin typeface="Bahnschrift Light Condensed" pitchFamily="34" charset="0"/>
              <a:cs typeface="Arial" pitchFamily="34" charset="0"/>
            </a:endParaRP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6072198" y="642918"/>
            <a:ext cx="857256" cy="47992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285728"/>
            <a:ext cx="1285884" cy="1214446"/>
          </a:xfrm>
        </p:spPr>
        <p:txBody>
          <a:bodyPr>
            <a:noAutofit/>
          </a:bodyPr>
          <a:lstStyle/>
          <a:p>
            <a:pPr algn="l"/>
            <a:r>
              <a:rPr lang="en-US" sz="6000" dirty="0" smtClean="0">
                <a:solidFill>
                  <a:schemeClr val="bg1"/>
                </a:solidFill>
                <a:latin typeface="Dead Kansas" pitchFamily="2" charset="0"/>
              </a:rPr>
              <a:t>24</a:t>
            </a:r>
            <a:endParaRPr lang="el-GR" sz="6000" dirty="0">
              <a:solidFill>
                <a:schemeClr val="bg1"/>
              </a:solidFill>
              <a:latin typeface="Dead Kansas" pitchFamily="2" charset="0"/>
            </a:endParaRPr>
          </a:p>
        </p:txBody>
      </p:sp>
      <p:sp>
        <p:nvSpPr>
          <p:cNvPr id="5" name="4 - TextBox"/>
          <p:cNvSpPr txBox="1"/>
          <p:nvPr/>
        </p:nvSpPr>
        <p:spPr>
          <a:xfrm>
            <a:off x="571472" y="2500306"/>
            <a:ext cx="6286544" cy="3662541"/>
          </a:xfrm>
          <a:prstGeom prst="rect">
            <a:avLst/>
          </a:prstGeom>
          <a:noFill/>
        </p:spPr>
        <p:txBody>
          <a:bodyPr wrap="square" rtlCol="0">
            <a:spAutoFit/>
          </a:bodyPr>
          <a:lstStyle/>
          <a:p>
            <a:r>
              <a:rPr lang="en-US" sz="2800" b="1" dirty="0" smtClean="0">
                <a:solidFill>
                  <a:srgbClr val="FFC000"/>
                </a:solidFill>
                <a:latin typeface="Bahnschrift Light Condensed" pitchFamily="34" charset="0"/>
              </a:rPr>
              <a:t>We depicted </a:t>
            </a:r>
            <a:r>
              <a:rPr lang="en-US" sz="2800" b="1" dirty="0" smtClean="0">
                <a:latin typeface="Bahnschrift Light Condensed" pitchFamily="34" charset="0"/>
              </a:rPr>
              <a:t>the learning process </a:t>
            </a:r>
          </a:p>
          <a:p>
            <a:r>
              <a:rPr lang="en-US" sz="2800" b="1" dirty="0" smtClean="0">
                <a:solidFill>
                  <a:srgbClr val="FFC000"/>
                </a:solidFill>
                <a:latin typeface="Bahnschrift Light Condensed" pitchFamily="34" charset="0"/>
              </a:rPr>
              <a:t>we created experiences </a:t>
            </a:r>
            <a:r>
              <a:rPr lang="en-US" sz="2800" b="1" dirty="0" smtClean="0">
                <a:latin typeface="Bahnschrift Light Condensed" pitchFamily="34" charset="0"/>
              </a:rPr>
              <a:t>in the process of transferring knowledge from the teacher to students</a:t>
            </a:r>
          </a:p>
          <a:p>
            <a:r>
              <a:rPr lang="en-US" sz="2800" b="1" dirty="0" smtClean="0">
                <a:solidFill>
                  <a:srgbClr val="FFC000"/>
                </a:solidFill>
                <a:latin typeface="Bahnschrift Light Condensed" pitchFamily="34" charset="0"/>
              </a:rPr>
              <a:t>We were carried </a:t>
            </a:r>
            <a:r>
              <a:rPr lang="en-US" sz="3600" b="1" dirty="0" smtClean="0">
                <a:latin typeface="Bahnschrift Light Condensed" pitchFamily="34" charset="0"/>
              </a:rPr>
              <a:t>by</a:t>
            </a:r>
            <a:r>
              <a:rPr lang="en-US" sz="2800" b="1" dirty="0" smtClean="0">
                <a:latin typeface="Bahnschrift Light Condensed" pitchFamily="34" charset="0"/>
              </a:rPr>
              <a:t> passivity to participation</a:t>
            </a:r>
          </a:p>
          <a:p>
            <a:r>
              <a:rPr lang="en-US" sz="2800" b="1" dirty="0" smtClean="0">
                <a:solidFill>
                  <a:srgbClr val="FFC000"/>
                </a:solidFill>
                <a:latin typeface="Bahnschrift Light Condensed" pitchFamily="34" charset="0"/>
              </a:rPr>
              <a:t>Teaching </a:t>
            </a:r>
            <a:r>
              <a:rPr lang="en-US" sz="2800" b="1" dirty="0" smtClean="0">
                <a:latin typeface="Bahnschrift Light Condensed" pitchFamily="34" charset="0"/>
              </a:rPr>
              <a:t>the close descriptions of a cognitive subject was transferred to a vast horizon. The horizon of art</a:t>
            </a:r>
            <a:endParaRPr lang="el-GR" sz="2800" dirty="0">
              <a:latin typeface="Bahnschrift Light Condensed" pitchFamily="34"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8001024" y="3500438"/>
            <a:ext cx="723821" cy="1643074"/>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276572" y="2214554"/>
            <a:ext cx="467498" cy="436332"/>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858148" y="2857496"/>
            <a:ext cx="879474" cy="251933"/>
          </a:xfrm>
          <a:prstGeom prst="rect">
            <a:avLst/>
          </a:prstGeom>
          <a:noFill/>
        </p:spPr>
      </p:pic>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7858148" y="5643578"/>
            <a:ext cx="857256" cy="47992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1285852" y="3929066"/>
            <a:ext cx="1657826" cy="1569660"/>
          </a:xfrm>
          <a:prstGeom prst="rect">
            <a:avLst/>
          </a:prstGeom>
        </p:spPr>
        <p:txBody>
          <a:bodyPr wrap="none">
            <a:spAutoFit/>
          </a:bodyPr>
          <a:lstStyle/>
          <a:p>
            <a:r>
              <a:rPr lang="en-US" sz="9600" dirty="0" smtClean="0">
                <a:solidFill>
                  <a:schemeClr val="bg1">
                    <a:lumMod val="95000"/>
                    <a:lumOff val="5000"/>
                  </a:schemeClr>
                </a:solidFill>
                <a:latin typeface="Dead Kansas" pitchFamily="2" charset="0"/>
              </a:rPr>
              <a:t>25</a:t>
            </a:r>
            <a:endParaRPr lang="el-GR" sz="9600" dirty="0">
              <a:solidFill>
                <a:schemeClr val="bg1">
                  <a:lumMod val="95000"/>
                  <a:lumOff val="5000"/>
                </a:schemeClr>
              </a:solidFill>
              <a:latin typeface="Dead Kansas" pitchFamily="2" charset="0"/>
            </a:endParaRPr>
          </a:p>
        </p:txBody>
      </p:sp>
      <p:pic>
        <p:nvPicPr>
          <p:cNvPr id="2050" name="Picture 2" descr="C:\Users\nkari\OneDrive\Υπολογιστής\LOGO-STEM\boy in a bulk.jpg"/>
          <p:cNvPicPr>
            <a:picLocks noChangeAspect="1" noChangeArrowheads="1"/>
          </p:cNvPicPr>
          <p:nvPr/>
        </p:nvPicPr>
        <p:blipFill>
          <a:blip r:embed="rId2" cstate="print"/>
          <a:srcRect/>
          <a:stretch>
            <a:fillRect/>
          </a:stretch>
        </p:blipFill>
        <p:spPr bwMode="auto">
          <a:xfrm>
            <a:off x="7500958" y="4357694"/>
            <a:ext cx="928694" cy="2121358"/>
          </a:xfrm>
          <a:prstGeom prst="rect">
            <a:avLst/>
          </a:prstGeom>
          <a:noFill/>
        </p:spPr>
      </p:pic>
      <p:sp>
        <p:nvSpPr>
          <p:cNvPr id="5" name="1 - Τίτλος"/>
          <p:cNvSpPr txBox="1">
            <a:spLocks/>
          </p:cNvSpPr>
          <p:nvPr/>
        </p:nvSpPr>
        <p:spPr>
          <a:xfrm>
            <a:off x="785786" y="928670"/>
            <a:ext cx="3714776"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200" b="0" i="0" u="none" strike="noStrike" kern="1200" cap="none" spc="0" normalizeH="0" baseline="0" noProof="0" dirty="0" smtClean="0">
                <a:ln>
                  <a:noFill/>
                </a:ln>
                <a:solidFill>
                  <a:schemeClr val="bg1">
                    <a:lumMod val="50000"/>
                  </a:schemeClr>
                </a:solidFill>
                <a:effectLst/>
                <a:uLnTx/>
                <a:uFillTx/>
                <a:latin typeface="Dead Kansas" pitchFamily="2" charset="0"/>
                <a:ea typeface="+mj-ea"/>
                <a:cs typeface="+mj-cs"/>
              </a:rPr>
              <a:t>The official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200" dirty="0" smtClean="0">
                <a:solidFill>
                  <a:schemeClr val="bg1">
                    <a:lumMod val="50000"/>
                  </a:schemeClr>
                </a:solidFill>
                <a:latin typeface="Dead Kansas" pitchFamily="2" charset="0"/>
                <a:ea typeface="+mj-ea"/>
                <a:cs typeface="+mj-cs"/>
              </a:rPr>
              <a:t>Domain/</a:t>
            </a:r>
            <a:r>
              <a:rPr kumimoji="0" lang="en-US" sz="2200" b="0" i="0" u="none" strike="noStrike" kern="1200" cap="none" spc="0" normalizeH="0" baseline="0" noProof="0" dirty="0" smtClean="0">
                <a:ln>
                  <a:noFill/>
                </a:ln>
                <a:solidFill>
                  <a:schemeClr val="bg1">
                    <a:lumMod val="50000"/>
                  </a:schemeClr>
                </a:solidFill>
                <a:effectLst/>
                <a:uLnTx/>
                <a:uFillTx/>
                <a:latin typeface="Dead Kansas" pitchFamily="2" charset="0"/>
                <a:ea typeface="+mj-ea"/>
                <a:cs typeface="+mj-cs"/>
              </a:rPr>
              <a:t>website</a:t>
            </a:r>
            <a:endParaRPr kumimoji="0" lang="el-GR" sz="2200" b="0" i="0" u="none" strike="noStrike" kern="1200" cap="none" spc="0" normalizeH="0" baseline="0" noProof="0" dirty="0">
              <a:ln>
                <a:noFill/>
              </a:ln>
              <a:solidFill>
                <a:schemeClr val="bg1">
                  <a:lumMod val="50000"/>
                </a:schemeClr>
              </a:solidFill>
              <a:effectLst/>
              <a:uLnTx/>
              <a:uFillTx/>
              <a:latin typeface="Dead Kansas" pitchFamily="2" charset="0"/>
              <a:ea typeface="+mj-ea"/>
              <a:cs typeface="+mj-cs"/>
            </a:endParaRPr>
          </a:p>
        </p:txBody>
      </p:sp>
      <p:sp>
        <p:nvSpPr>
          <p:cNvPr id="6" name="5 - TextBox"/>
          <p:cNvSpPr txBox="1"/>
          <p:nvPr/>
        </p:nvSpPr>
        <p:spPr>
          <a:xfrm>
            <a:off x="1000100" y="2357430"/>
            <a:ext cx="3619902" cy="707886"/>
          </a:xfrm>
          <a:prstGeom prst="rect">
            <a:avLst/>
          </a:prstGeom>
          <a:noFill/>
        </p:spPr>
        <p:txBody>
          <a:bodyPr wrap="none" rtlCol="0">
            <a:spAutoFit/>
          </a:bodyPr>
          <a:lstStyle/>
          <a:p>
            <a:r>
              <a:rPr lang="en-US" sz="4000" b="1" dirty="0" smtClean="0">
                <a:solidFill>
                  <a:srgbClr val="FFC000"/>
                </a:solidFill>
                <a:hlinkClick r:id="rId3"/>
              </a:rPr>
              <a:t>stemproject.eu</a:t>
            </a:r>
            <a:endParaRPr lang="el-GR" sz="4000" b="1" dirty="0">
              <a:solidFill>
                <a:srgbClr val="FFC000"/>
              </a:solidFill>
            </a:endParaRPr>
          </a:p>
        </p:txBody>
      </p:sp>
      <p:pic>
        <p:nvPicPr>
          <p:cNvPr id="8" name="Picture 2" descr="D:\CREATIVE STEM PROJECT\LOGO-STEM\EU_flag-Erasmus_vect_POS.jpg"/>
          <p:cNvPicPr>
            <a:picLocks noChangeAspect="1" noChangeArrowheads="1"/>
          </p:cNvPicPr>
          <p:nvPr/>
        </p:nvPicPr>
        <p:blipFill>
          <a:blip r:embed="rId4" cstate="print"/>
          <a:srcRect/>
          <a:stretch>
            <a:fillRect/>
          </a:stretch>
        </p:blipFill>
        <p:spPr bwMode="auto">
          <a:xfrm>
            <a:off x="1000100" y="6149971"/>
            <a:ext cx="1428760" cy="409280"/>
          </a:xfrm>
          <a:prstGeom prst="rect">
            <a:avLst/>
          </a:prstGeom>
          <a:noFill/>
        </p:spPr>
      </p:pic>
      <p:pic>
        <p:nvPicPr>
          <p:cNvPr id="9" name="Picture 3" descr="D:\CREATIVE STEM PROJECT\LOGO-STEM\LogoIKY copy.png"/>
          <p:cNvPicPr>
            <a:picLocks noChangeAspect="1" noChangeArrowheads="1"/>
          </p:cNvPicPr>
          <p:nvPr/>
        </p:nvPicPr>
        <p:blipFill>
          <a:blip r:embed="rId5" cstate="print"/>
          <a:srcRect/>
          <a:stretch>
            <a:fillRect/>
          </a:stretch>
        </p:blipFill>
        <p:spPr bwMode="auto">
          <a:xfrm>
            <a:off x="2500298" y="6072206"/>
            <a:ext cx="544272" cy="507987"/>
          </a:xfrm>
          <a:prstGeom prst="rect">
            <a:avLst/>
          </a:prstGeom>
          <a:noFill/>
        </p:spPr>
      </p:pic>
      <p:pic>
        <p:nvPicPr>
          <p:cNvPr id="10"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5643570" y="1714488"/>
            <a:ext cx="2807331" cy="157163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71604" y="2857496"/>
            <a:ext cx="5643570" cy="1143000"/>
          </a:xfrm>
        </p:spPr>
        <p:txBody>
          <a:bodyPr>
            <a:noAutofit/>
          </a:bodyPr>
          <a:lstStyle/>
          <a:p>
            <a:pPr algn="l"/>
            <a:r>
              <a:rPr lang="en-US" sz="4000" dirty="0" smtClean="0">
                <a:solidFill>
                  <a:srgbClr val="FFC000"/>
                </a:solidFill>
                <a:latin typeface="PF Transit Condensed Black" pitchFamily="50" charset="0"/>
              </a:rPr>
              <a:t>Thank you for your attention</a:t>
            </a:r>
            <a:endParaRPr lang="el-GR" sz="4000" dirty="0">
              <a:solidFill>
                <a:srgbClr val="FFC000"/>
              </a:solidFill>
              <a:latin typeface="PF Transit Condensed Black" pitchFamily="50" charset="0"/>
            </a:endParaRPr>
          </a:p>
        </p:txBody>
      </p:sp>
      <p:sp>
        <p:nvSpPr>
          <p:cNvPr id="4" name="3 - Ορθογώνιο"/>
          <p:cNvSpPr/>
          <p:nvPr/>
        </p:nvSpPr>
        <p:spPr>
          <a:xfrm>
            <a:off x="1571604" y="714356"/>
            <a:ext cx="1646605" cy="1569660"/>
          </a:xfrm>
          <a:prstGeom prst="rect">
            <a:avLst/>
          </a:prstGeom>
        </p:spPr>
        <p:txBody>
          <a:bodyPr wrap="none">
            <a:spAutoFit/>
          </a:bodyPr>
          <a:lstStyle/>
          <a:p>
            <a:r>
              <a:rPr lang="en-US" sz="9600" dirty="0" smtClean="0">
                <a:solidFill>
                  <a:srgbClr val="F3F3F3"/>
                </a:solidFill>
                <a:latin typeface="Dead Kansas" pitchFamily="2" charset="0"/>
              </a:rPr>
              <a:t>26</a:t>
            </a:r>
            <a:endParaRPr lang="el-GR" sz="9600" dirty="0">
              <a:solidFill>
                <a:srgbClr val="F3F3F3"/>
              </a:solidFill>
              <a:latin typeface="Dead Kansas" pitchFamily="2" charset="0"/>
            </a:endParaRPr>
          </a:p>
        </p:txBody>
      </p:sp>
      <p:pic>
        <p:nvPicPr>
          <p:cNvPr id="2050" name="Picture 2" descr="C:\Users\nkari\OneDrive\Υπολογιστής\LOGO-STEM\boy in a bulk.jpg"/>
          <p:cNvPicPr>
            <a:picLocks noChangeAspect="1" noChangeArrowheads="1"/>
          </p:cNvPicPr>
          <p:nvPr/>
        </p:nvPicPr>
        <p:blipFill>
          <a:blip r:embed="rId3" cstate="print"/>
          <a:srcRect/>
          <a:stretch>
            <a:fillRect/>
          </a:stretch>
        </p:blipFill>
        <p:spPr bwMode="auto">
          <a:xfrm>
            <a:off x="7072330" y="3857628"/>
            <a:ext cx="1071570" cy="2447721"/>
          </a:xfrm>
          <a:prstGeom prst="rect">
            <a:avLst/>
          </a:prstGeom>
          <a:noFill/>
        </p:spPr>
      </p:pic>
      <p:pic>
        <p:nvPicPr>
          <p:cNvPr id="5" name="Picture 2" descr="D:\CREATIVE STEM PROJECT\LOGO-STEM\EU_flag-Erasmus_vect_POS.jpg"/>
          <p:cNvPicPr>
            <a:picLocks noChangeAspect="1" noChangeArrowheads="1"/>
          </p:cNvPicPr>
          <p:nvPr/>
        </p:nvPicPr>
        <p:blipFill>
          <a:blip r:embed="rId4" cstate="print"/>
          <a:srcRect/>
          <a:stretch>
            <a:fillRect/>
          </a:stretch>
        </p:blipFill>
        <p:spPr bwMode="auto">
          <a:xfrm>
            <a:off x="3428992" y="5786454"/>
            <a:ext cx="1927527" cy="552156"/>
          </a:xfrm>
          <a:prstGeom prst="rect">
            <a:avLst/>
          </a:prstGeom>
          <a:noFill/>
        </p:spPr>
      </p:pic>
      <p:pic>
        <p:nvPicPr>
          <p:cNvPr id="6" name="Picture 3" descr="D:\CREATIVE STEM PROJECT\LOGO-STEM\LogoIKY copy.png"/>
          <p:cNvPicPr>
            <a:picLocks noChangeAspect="1" noChangeArrowheads="1"/>
          </p:cNvPicPr>
          <p:nvPr/>
        </p:nvPicPr>
        <p:blipFill>
          <a:blip r:embed="rId5" cstate="print"/>
          <a:srcRect/>
          <a:stretch>
            <a:fillRect/>
          </a:stretch>
        </p:blipFill>
        <p:spPr bwMode="auto">
          <a:xfrm>
            <a:off x="5500694" y="5143512"/>
            <a:ext cx="1316501" cy="1228733"/>
          </a:xfrm>
          <a:prstGeom prst="rect">
            <a:avLst/>
          </a:prstGeom>
          <a:noFill/>
        </p:spPr>
      </p:pic>
      <p:pic>
        <p:nvPicPr>
          <p:cNvPr id="7"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7143768" y="1785926"/>
            <a:ext cx="857256" cy="47992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214282" y="428604"/>
            <a:ext cx="4986350" cy="1214446"/>
          </a:xfrm>
        </p:spPr>
        <p:txBody>
          <a:bodyPr>
            <a:noAutofit/>
          </a:bodyPr>
          <a:lstStyle/>
          <a:p>
            <a:pPr algn="l"/>
            <a:r>
              <a:rPr lang="en-US" sz="9600" dirty="0" smtClean="0">
                <a:solidFill>
                  <a:schemeClr val="bg1">
                    <a:lumMod val="95000"/>
                    <a:lumOff val="5000"/>
                  </a:schemeClr>
                </a:solidFill>
                <a:latin typeface="Dead Kansas" pitchFamily="2" charset="0"/>
              </a:rPr>
              <a:t>3</a:t>
            </a:r>
            <a:endParaRPr lang="el-GR" sz="9600" dirty="0">
              <a:solidFill>
                <a:schemeClr val="bg1">
                  <a:lumMod val="95000"/>
                  <a:lumOff val="5000"/>
                </a:schemeClr>
              </a:solidFill>
              <a:latin typeface="Dead Kansas" pitchFamily="2" charset="0"/>
            </a:endParaRPr>
          </a:p>
        </p:txBody>
      </p:sp>
      <p:sp>
        <p:nvSpPr>
          <p:cNvPr id="5" name="4 - TextBox"/>
          <p:cNvSpPr txBox="1"/>
          <p:nvPr/>
        </p:nvSpPr>
        <p:spPr>
          <a:xfrm>
            <a:off x="1571604" y="642918"/>
            <a:ext cx="5143536" cy="1200329"/>
          </a:xfrm>
          <a:prstGeom prst="rect">
            <a:avLst/>
          </a:prstGeom>
          <a:noFill/>
        </p:spPr>
        <p:txBody>
          <a:bodyPr wrap="square" rtlCol="0">
            <a:spAutoFit/>
          </a:bodyPr>
          <a:lstStyle/>
          <a:p>
            <a:pPr algn="r"/>
            <a:r>
              <a:rPr lang="en-US" sz="3600" dirty="0" smtClean="0">
                <a:solidFill>
                  <a:srgbClr val="FFC000"/>
                </a:solidFill>
                <a:latin typeface="PFDumbOldTypeTwo AlterHeavy" pitchFamily="2" charset="0"/>
              </a:rPr>
              <a:t>The relationship </a:t>
            </a:r>
          </a:p>
          <a:p>
            <a:pPr algn="r"/>
            <a:r>
              <a:rPr lang="en-US" sz="3600" dirty="0" smtClean="0">
                <a:solidFill>
                  <a:srgbClr val="FFC000"/>
                </a:solidFill>
                <a:latin typeface="PFDumbOldTypeTwo AlterHeavy" pitchFamily="2" charset="0"/>
              </a:rPr>
              <a:t>between art and science</a:t>
            </a:r>
            <a:endParaRPr lang="el-GR" sz="3600" dirty="0">
              <a:solidFill>
                <a:srgbClr val="FFC000"/>
              </a:solidFill>
              <a:latin typeface="PFDumbOldTypeTwo AlterHeavy" pitchFamily="2" charset="0"/>
            </a:endParaRPr>
          </a:p>
        </p:txBody>
      </p:sp>
      <p:sp>
        <p:nvSpPr>
          <p:cNvPr id="10" name="9 - Ορθογώνιο"/>
          <p:cNvSpPr/>
          <p:nvPr/>
        </p:nvSpPr>
        <p:spPr>
          <a:xfrm>
            <a:off x="1428728" y="2143116"/>
            <a:ext cx="5572164" cy="3416320"/>
          </a:xfrm>
          <a:prstGeom prst="rect">
            <a:avLst/>
          </a:prstGeom>
        </p:spPr>
        <p:txBody>
          <a:bodyPr wrap="square">
            <a:spAutoFit/>
          </a:bodyPr>
          <a:lstStyle/>
          <a:p>
            <a:r>
              <a:rPr lang="en-US" sz="2400" dirty="0" smtClean="0">
                <a:latin typeface="Bahnschrift SemiBold Condensed" pitchFamily="34" charset="0"/>
              </a:rPr>
              <a:t>The relationship between the arts and the sciences is neither new nor unknown. </a:t>
            </a:r>
          </a:p>
          <a:p>
            <a:r>
              <a:rPr lang="en-US" sz="2400" dirty="0" smtClean="0">
                <a:latin typeface="Bahnschrift SemiBold Condensed" pitchFamily="34" charset="0"/>
              </a:rPr>
              <a:t>We are reminding  the mechanisms in the ancient Greek theater, the machines and inventions of Leonardo </a:t>
            </a:r>
            <a:r>
              <a:rPr lang="en-US" sz="2400" dirty="0" err="1" smtClean="0">
                <a:latin typeface="Bahnschrift SemiBold Condensed" pitchFamily="34" charset="0"/>
              </a:rPr>
              <a:t>da</a:t>
            </a:r>
            <a:r>
              <a:rPr lang="en-US" sz="2400" dirty="0" smtClean="0">
                <a:latin typeface="Bahnschrift SemiBold Condensed" pitchFamily="34" charset="0"/>
              </a:rPr>
              <a:t> Vinci, etc.</a:t>
            </a:r>
          </a:p>
          <a:p>
            <a:r>
              <a:rPr lang="en-US" sz="2400" dirty="0" smtClean="0">
                <a:latin typeface="Bahnschrift SemiBold Condensed" pitchFamily="34" charset="0"/>
              </a:rPr>
              <a:t>In the past, many efforts have been made to link and collaborate with art and education. </a:t>
            </a:r>
          </a:p>
          <a:p>
            <a:r>
              <a:rPr lang="en-US" sz="2400" dirty="0" smtClean="0">
                <a:latin typeface="Bahnschrift SemiBold Condensed" pitchFamily="34" charset="0"/>
              </a:rPr>
              <a:t>The goal has always been to get more creativity, imagination and innovation in the training process</a:t>
            </a:r>
            <a:endParaRPr lang="el-GR" sz="2400" dirty="0">
              <a:latin typeface="Bahnschrift SemiBold Condensed" pitchFamily="34" charset="0"/>
            </a:endParaRPr>
          </a:p>
        </p:txBody>
      </p:sp>
      <p:pic>
        <p:nvPicPr>
          <p:cNvPr id="6" name="Picture 2" descr="D:\CREATIVE STEM PROJECT\LOGO-STEM\LOGOjpg-small.jpg"/>
          <p:cNvPicPr>
            <a:picLocks noChangeAspect="1" noChangeArrowheads="1"/>
          </p:cNvPicPr>
          <p:nvPr/>
        </p:nvPicPr>
        <p:blipFill>
          <a:blip r:embed="rId3"/>
          <a:srcRect/>
          <a:stretch>
            <a:fillRect/>
          </a:stretch>
        </p:blipFill>
        <p:spPr bwMode="auto">
          <a:xfrm>
            <a:off x="7858148" y="642918"/>
            <a:ext cx="703531" cy="1597016"/>
          </a:xfrm>
          <a:prstGeom prst="rect">
            <a:avLst/>
          </a:prstGeom>
          <a:noFill/>
        </p:spPr>
      </p:pic>
      <p:pic>
        <p:nvPicPr>
          <p:cNvPr id="8" name="Picture 3" descr="D:\CREATIVE STEM PROJECT\LOGO-STEM\LogoIKY copy.png"/>
          <p:cNvPicPr>
            <a:picLocks noChangeAspect="1" noChangeArrowheads="1"/>
          </p:cNvPicPr>
          <p:nvPr/>
        </p:nvPicPr>
        <p:blipFill>
          <a:blip r:embed="rId4" cstate="print"/>
          <a:srcRect/>
          <a:stretch>
            <a:fillRect/>
          </a:stretch>
        </p:blipFill>
        <p:spPr bwMode="auto">
          <a:xfrm>
            <a:off x="8108362" y="6095816"/>
            <a:ext cx="365496" cy="341129"/>
          </a:xfrm>
          <a:prstGeom prst="rect">
            <a:avLst/>
          </a:prstGeom>
          <a:noFill/>
        </p:spPr>
      </p:pic>
      <p:pic>
        <p:nvPicPr>
          <p:cNvPr id="9" name="Picture 2" descr="D:\CREATIVE STEM PROJECT\LOGO-STEM\EU_flag-Erasmus_vect_POS.jpg"/>
          <p:cNvPicPr>
            <a:picLocks noChangeAspect="1" noChangeArrowheads="1"/>
          </p:cNvPicPr>
          <p:nvPr/>
        </p:nvPicPr>
        <p:blipFill>
          <a:blip r:embed="rId5" cstate="print"/>
          <a:srcRect/>
          <a:stretch>
            <a:fillRect/>
          </a:stretch>
        </p:blipFill>
        <p:spPr bwMode="auto">
          <a:xfrm>
            <a:off x="6715140" y="6143644"/>
            <a:ext cx="1022350" cy="292861"/>
          </a:xfrm>
          <a:prstGeom prst="rect">
            <a:avLst/>
          </a:prstGeom>
          <a:noFill/>
        </p:spPr>
      </p:pic>
      <p:pic>
        <p:nvPicPr>
          <p:cNvPr id="11"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7572396" y="5500702"/>
            <a:ext cx="857256" cy="47992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357158" y="3286124"/>
            <a:ext cx="4986350" cy="1214446"/>
          </a:xfrm>
        </p:spPr>
        <p:txBody>
          <a:bodyPr>
            <a:noAutofit/>
          </a:bodyPr>
          <a:lstStyle/>
          <a:p>
            <a:pPr algn="l"/>
            <a:r>
              <a:rPr lang="en-US" sz="9600" dirty="0" smtClean="0">
                <a:solidFill>
                  <a:schemeClr val="bg1"/>
                </a:solidFill>
                <a:latin typeface="Dead Kansas" pitchFamily="2" charset="0"/>
              </a:rPr>
              <a:t>4</a:t>
            </a:r>
            <a:endParaRPr lang="el-GR" sz="9600" dirty="0">
              <a:solidFill>
                <a:schemeClr val="bg1"/>
              </a:solidFill>
              <a:latin typeface="Dead Kansas" pitchFamily="2" charset="0"/>
            </a:endParaRPr>
          </a:p>
        </p:txBody>
      </p:sp>
      <p:sp>
        <p:nvSpPr>
          <p:cNvPr id="5" name="4 - TextBox"/>
          <p:cNvSpPr txBox="1"/>
          <p:nvPr/>
        </p:nvSpPr>
        <p:spPr>
          <a:xfrm>
            <a:off x="2857488" y="642918"/>
            <a:ext cx="6072198" cy="646331"/>
          </a:xfrm>
          <a:prstGeom prst="rect">
            <a:avLst/>
          </a:prstGeom>
          <a:noFill/>
        </p:spPr>
        <p:txBody>
          <a:bodyPr wrap="square" rtlCol="0">
            <a:spAutoFit/>
          </a:bodyPr>
          <a:lstStyle/>
          <a:p>
            <a:r>
              <a:rPr lang="en-US" sz="3600" dirty="0" smtClean="0">
                <a:solidFill>
                  <a:srgbClr val="FFC000"/>
                </a:solidFill>
                <a:latin typeface="PFDumbOldTypeTwo AlterHeavy" pitchFamily="2" charset="0"/>
              </a:rPr>
              <a:t>Theater and education</a:t>
            </a:r>
            <a:endParaRPr lang="el-GR" sz="3600" dirty="0">
              <a:solidFill>
                <a:srgbClr val="FFC000"/>
              </a:solidFill>
              <a:latin typeface="PFDumbOldTypeTwo AlterHeavy" pitchFamily="2" charset="0"/>
            </a:endParaRPr>
          </a:p>
        </p:txBody>
      </p:sp>
      <p:sp>
        <p:nvSpPr>
          <p:cNvPr id="8" name="7 - TextBox"/>
          <p:cNvSpPr txBox="1"/>
          <p:nvPr/>
        </p:nvSpPr>
        <p:spPr>
          <a:xfrm>
            <a:off x="2857488" y="2187727"/>
            <a:ext cx="5857916" cy="3785652"/>
          </a:xfrm>
          <a:prstGeom prst="rect">
            <a:avLst/>
          </a:prstGeom>
          <a:noFill/>
        </p:spPr>
        <p:txBody>
          <a:bodyPr wrap="square" rtlCol="0">
            <a:spAutoFit/>
          </a:bodyPr>
          <a:lstStyle/>
          <a:p>
            <a:r>
              <a:rPr lang="en-US" sz="2400" dirty="0" smtClean="0">
                <a:latin typeface="Bahnschrift SemiBold Condensed" pitchFamily="34" charset="0"/>
              </a:rPr>
              <a:t>It has been shown that the theater and its techniques can be very useful, functional and applicable to education. </a:t>
            </a:r>
          </a:p>
          <a:p>
            <a:r>
              <a:rPr lang="en-US" sz="2400" dirty="0" smtClean="0">
                <a:latin typeface="Bahnschrift SemiBold Condensed" pitchFamily="34" charset="0"/>
              </a:rPr>
              <a:t>There are many techniques in the elementary courses</a:t>
            </a:r>
          </a:p>
          <a:p>
            <a:r>
              <a:rPr lang="en-US" sz="2400" dirty="0" smtClean="0">
                <a:latin typeface="Bahnschrift SemiBold Condensed" pitchFamily="34" charset="0"/>
              </a:rPr>
              <a:t>.Drama in education</a:t>
            </a:r>
          </a:p>
          <a:p>
            <a:r>
              <a:rPr lang="en-US" sz="2400" dirty="0" smtClean="0">
                <a:latin typeface="Bahnschrift SemiBold Condensed" pitchFamily="34" charset="0"/>
              </a:rPr>
              <a:t>Creative learning</a:t>
            </a:r>
          </a:p>
          <a:p>
            <a:r>
              <a:rPr lang="en-US" sz="2400" dirty="0" smtClean="0">
                <a:latin typeface="Bahnschrift SemiBold Condensed" pitchFamily="34" charset="0"/>
              </a:rPr>
              <a:t>Role playing etc</a:t>
            </a:r>
          </a:p>
          <a:p>
            <a:r>
              <a:rPr lang="en-US" sz="2400" dirty="0" smtClean="0">
                <a:latin typeface="Bahnschrift SemiBold Condensed" pitchFamily="34" charset="0"/>
              </a:rPr>
              <a:t>.It has also been shown that theatrical techniques are very effective in building a team building in the classroom among students.</a:t>
            </a:r>
            <a:endParaRPr lang="el-GR" sz="2400" dirty="0">
              <a:solidFill>
                <a:schemeClr val="tx1">
                  <a:lumMod val="50000"/>
                  <a:lumOff val="50000"/>
                </a:schemeClr>
              </a:solidFill>
              <a:latin typeface="Bahnschrift SemiBold Condensed" pitchFamily="34" charset="0"/>
            </a:endParaRPr>
          </a:p>
        </p:txBody>
      </p:sp>
      <p:pic>
        <p:nvPicPr>
          <p:cNvPr id="1026" name="Picture 2" descr="D:\CREATIVE STEM PROJECT\LOGO-STEM\LOGOjpg-small.jpg"/>
          <p:cNvPicPr>
            <a:picLocks noChangeAspect="1" noChangeArrowheads="1"/>
          </p:cNvPicPr>
          <p:nvPr/>
        </p:nvPicPr>
        <p:blipFill>
          <a:blip r:embed="rId3"/>
          <a:srcRect/>
          <a:stretch>
            <a:fillRect/>
          </a:stretch>
        </p:blipFill>
        <p:spPr bwMode="auto">
          <a:xfrm>
            <a:off x="428596" y="857232"/>
            <a:ext cx="923825" cy="2097082"/>
          </a:xfrm>
          <a:prstGeom prst="rect">
            <a:avLst/>
          </a:prstGeom>
          <a:noFill/>
        </p:spPr>
      </p:pic>
      <p:pic>
        <p:nvPicPr>
          <p:cNvPr id="10" name="Picture 3" descr="D:\CREATIVE STEM PROJECT\LOGO-STEM\LogoIKY copy.png"/>
          <p:cNvPicPr>
            <a:picLocks noChangeAspect="1" noChangeArrowheads="1"/>
          </p:cNvPicPr>
          <p:nvPr/>
        </p:nvPicPr>
        <p:blipFill>
          <a:blip r:embed="rId4" cstate="print"/>
          <a:srcRect/>
          <a:stretch>
            <a:fillRect/>
          </a:stretch>
        </p:blipFill>
        <p:spPr bwMode="auto">
          <a:xfrm>
            <a:off x="8210520" y="6252183"/>
            <a:ext cx="263338" cy="245782"/>
          </a:xfrm>
          <a:prstGeom prst="rect">
            <a:avLst/>
          </a:prstGeom>
          <a:noFill/>
        </p:spPr>
      </p:pic>
      <p:pic>
        <p:nvPicPr>
          <p:cNvPr id="11" name="Picture 2" descr="D:\CREATIVE STEM PROJECT\LOGO-STEM\EU_flag-Erasmus_vect_POS.jpg"/>
          <p:cNvPicPr>
            <a:picLocks noChangeAspect="1" noChangeArrowheads="1"/>
          </p:cNvPicPr>
          <p:nvPr/>
        </p:nvPicPr>
        <p:blipFill>
          <a:blip r:embed="rId5" cstate="print"/>
          <a:srcRect/>
          <a:stretch>
            <a:fillRect/>
          </a:stretch>
        </p:blipFill>
        <p:spPr bwMode="auto">
          <a:xfrm>
            <a:off x="7000892" y="6286520"/>
            <a:ext cx="736598" cy="211005"/>
          </a:xfrm>
          <a:prstGeom prst="rect">
            <a:avLst/>
          </a:prstGeom>
          <a:noFill/>
        </p:spPr>
      </p:pic>
      <p:pic>
        <p:nvPicPr>
          <p:cNvPr id="9"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500034" y="5929330"/>
            <a:ext cx="857256" cy="47992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357158" y="3286124"/>
            <a:ext cx="4986350" cy="1214446"/>
          </a:xfrm>
        </p:spPr>
        <p:txBody>
          <a:bodyPr>
            <a:noAutofit/>
          </a:bodyPr>
          <a:lstStyle/>
          <a:p>
            <a:pPr algn="l"/>
            <a:r>
              <a:rPr lang="el-GR" sz="9600" dirty="0" smtClean="0">
                <a:solidFill>
                  <a:schemeClr val="bg1"/>
                </a:solidFill>
                <a:latin typeface="Dead Kansas" pitchFamily="2" charset="0"/>
              </a:rPr>
              <a:t>5</a:t>
            </a:r>
            <a:endParaRPr lang="el-GR" sz="3600" dirty="0">
              <a:solidFill>
                <a:schemeClr val="bg1"/>
              </a:solidFill>
              <a:latin typeface="Dead Kansas" pitchFamily="2" charset="0"/>
            </a:endParaRPr>
          </a:p>
        </p:txBody>
      </p:sp>
      <p:sp>
        <p:nvSpPr>
          <p:cNvPr id="5" name="4 - TextBox"/>
          <p:cNvSpPr txBox="1"/>
          <p:nvPr/>
        </p:nvSpPr>
        <p:spPr>
          <a:xfrm>
            <a:off x="2857488" y="642918"/>
            <a:ext cx="6072198" cy="646331"/>
          </a:xfrm>
          <a:prstGeom prst="rect">
            <a:avLst/>
          </a:prstGeom>
          <a:noFill/>
        </p:spPr>
        <p:txBody>
          <a:bodyPr wrap="square" rtlCol="0">
            <a:spAutoFit/>
          </a:bodyPr>
          <a:lstStyle/>
          <a:p>
            <a:r>
              <a:rPr lang="en-US" sz="3600" dirty="0" smtClean="0">
                <a:solidFill>
                  <a:srgbClr val="FFC000"/>
                </a:solidFill>
                <a:latin typeface="PFDumbOldTypeTwo AlterHeavy" pitchFamily="2" charset="0"/>
              </a:rPr>
              <a:t>Theater and education</a:t>
            </a:r>
            <a:endParaRPr lang="el-GR" sz="3600" dirty="0">
              <a:solidFill>
                <a:srgbClr val="FFC000"/>
              </a:solidFill>
              <a:latin typeface="PFDumbOldTypeTwo AlterHeavy" pitchFamily="2" charset="0"/>
            </a:endParaRPr>
          </a:p>
        </p:txBody>
      </p:sp>
      <p:sp>
        <p:nvSpPr>
          <p:cNvPr id="9" name="8 - TextBox"/>
          <p:cNvSpPr txBox="1"/>
          <p:nvPr/>
        </p:nvSpPr>
        <p:spPr>
          <a:xfrm>
            <a:off x="2285984" y="2143116"/>
            <a:ext cx="5357850" cy="3108543"/>
          </a:xfrm>
          <a:prstGeom prst="rect">
            <a:avLst/>
          </a:prstGeom>
          <a:noFill/>
        </p:spPr>
        <p:txBody>
          <a:bodyPr wrap="square" rtlCol="0">
            <a:spAutoFit/>
          </a:bodyPr>
          <a:lstStyle/>
          <a:p>
            <a:r>
              <a:rPr lang="en-US" sz="2800" dirty="0" smtClean="0">
                <a:latin typeface="Bahnschrift SemiBold Condensed" pitchFamily="34" charset="0"/>
              </a:rPr>
              <a:t>But how do they apply to high school and adolescents?</a:t>
            </a:r>
          </a:p>
          <a:p>
            <a:endParaRPr lang="en-US" sz="2800" dirty="0" smtClean="0">
              <a:latin typeface="Bahnschrift SemiBold Condensed" pitchFamily="34" charset="0"/>
            </a:endParaRPr>
          </a:p>
          <a:p>
            <a:r>
              <a:rPr lang="en-US" sz="2800" dirty="0" smtClean="0">
                <a:latin typeface="Bahnschrift SemiBold Condensed" pitchFamily="34" charset="0"/>
              </a:rPr>
              <a:t>How do the scientific field lessons apply?</a:t>
            </a:r>
          </a:p>
          <a:p>
            <a:endParaRPr lang="en-US" sz="2800" dirty="0" smtClean="0">
              <a:latin typeface="Bahnschrift SemiBold Condensed" pitchFamily="34" charset="0"/>
            </a:endParaRPr>
          </a:p>
          <a:p>
            <a:r>
              <a:rPr lang="en-US" sz="2800" dirty="0" smtClean="0">
                <a:latin typeface="Bahnschrift SemiBold Condensed" pitchFamily="34" charset="0"/>
              </a:rPr>
              <a:t>And how do they apply to multicultural classes?</a:t>
            </a:r>
            <a:endParaRPr lang="el-GR" sz="2800" dirty="0">
              <a:latin typeface="Dead Kansas" pitchFamily="2" charset="0"/>
            </a:endParaRPr>
          </a:p>
        </p:txBody>
      </p:sp>
      <p:pic>
        <p:nvPicPr>
          <p:cNvPr id="1026" name="Picture 2" descr="D:\CREATIVE STEM PROJECT\LOGO-STEM\LOGOjpg-small.jpg"/>
          <p:cNvPicPr>
            <a:picLocks noChangeAspect="1" noChangeArrowheads="1"/>
          </p:cNvPicPr>
          <p:nvPr/>
        </p:nvPicPr>
        <p:blipFill>
          <a:blip r:embed="rId3"/>
          <a:srcRect/>
          <a:stretch>
            <a:fillRect/>
          </a:stretch>
        </p:blipFill>
        <p:spPr bwMode="auto">
          <a:xfrm>
            <a:off x="428596" y="857232"/>
            <a:ext cx="923825" cy="2097082"/>
          </a:xfrm>
          <a:prstGeom prst="rect">
            <a:avLst/>
          </a:prstGeom>
          <a:noFill/>
        </p:spPr>
      </p:pic>
      <p:pic>
        <p:nvPicPr>
          <p:cNvPr id="10" name="Picture 3" descr="D:\CREATIVE STEM PROJECT\LOGO-STEM\LogoIKY copy.png"/>
          <p:cNvPicPr>
            <a:picLocks noChangeAspect="1" noChangeArrowheads="1"/>
          </p:cNvPicPr>
          <p:nvPr/>
        </p:nvPicPr>
        <p:blipFill>
          <a:blip r:embed="rId4" cstate="print"/>
          <a:srcRect/>
          <a:stretch>
            <a:fillRect/>
          </a:stretch>
        </p:blipFill>
        <p:spPr bwMode="auto">
          <a:xfrm>
            <a:off x="8210520" y="6252183"/>
            <a:ext cx="263338" cy="245782"/>
          </a:xfrm>
          <a:prstGeom prst="rect">
            <a:avLst/>
          </a:prstGeom>
          <a:noFill/>
        </p:spPr>
      </p:pic>
      <p:pic>
        <p:nvPicPr>
          <p:cNvPr id="11" name="Picture 2" descr="D:\CREATIVE STEM PROJECT\LOGO-STEM\EU_flag-Erasmus_vect_POS.jpg"/>
          <p:cNvPicPr>
            <a:picLocks noChangeAspect="1" noChangeArrowheads="1"/>
          </p:cNvPicPr>
          <p:nvPr/>
        </p:nvPicPr>
        <p:blipFill>
          <a:blip r:embed="rId5" cstate="print"/>
          <a:srcRect/>
          <a:stretch>
            <a:fillRect/>
          </a:stretch>
        </p:blipFill>
        <p:spPr bwMode="auto">
          <a:xfrm>
            <a:off x="7000892" y="6286520"/>
            <a:ext cx="736598" cy="211005"/>
          </a:xfrm>
          <a:prstGeom prst="rect">
            <a:avLst/>
          </a:prstGeom>
          <a:noFill/>
        </p:spPr>
      </p:pic>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7572396" y="5500702"/>
            <a:ext cx="857256" cy="47992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7929522" y="4357694"/>
            <a:ext cx="1214478" cy="739055"/>
          </a:xfrm>
        </p:spPr>
        <p:txBody>
          <a:bodyPr>
            <a:noAutofit/>
          </a:bodyPr>
          <a:lstStyle/>
          <a:p>
            <a:pPr algn="l"/>
            <a:r>
              <a:rPr lang="en-US" sz="9600" dirty="0" smtClean="0">
                <a:solidFill>
                  <a:schemeClr val="bg1"/>
                </a:solidFill>
                <a:latin typeface="Dead Kansas" pitchFamily="2" charset="0"/>
              </a:rPr>
              <a:t>6</a:t>
            </a:r>
            <a:endParaRPr lang="el-GR" sz="9600" dirty="0">
              <a:solidFill>
                <a:schemeClr val="bg1"/>
              </a:solidFill>
              <a:latin typeface="Dead Kansas" pitchFamily="2" charset="0"/>
            </a:endParaRPr>
          </a:p>
        </p:txBody>
      </p:sp>
      <p:sp>
        <p:nvSpPr>
          <p:cNvPr id="5" name="4 - TextBox"/>
          <p:cNvSpPr txBox="1"/>
          <p:nvPr/>
        </p:nvSpPr>
        <p:spPr>
          <a:xfrm>
            <a:off x="571472" y="357166"/>
            <a:ext cx="2000264" cy="646331"/>
          </a:xfrm>
          <a:prstGeom prst="rect">
            <a:avLst/>
          </a:prstGeom>
          <a:noFill/>
        </p:spPr>
        <p:txBody>
          <a:bodyPr wrap="square" rtlCol="0">
            <a:spAutoFit/>
          </a:bodyPr>
          <a:lstStyle/>
          <a:p>
            <a:r>
              <a:rPr lang="en-US" sz="3600" dirty="0" smtClean="0">
                <a:solidFill>
                  <a:srgbClr val="FFC000"/>
                </a:solidFill>
                <a:latin typeface="PFDumbOldTypeTwo AlterHeavy" pitchFamily="2" charset="0"/>
              </a:rPr>
              <a:t>Benefits</a:t>
            </a:r>
            <a:endParaRPr lang="el-GR" sz="3600" dirty="0">
              <a:solidFill>
                <a:srgbClr val="FFC000"/>
              </a:solidFill>
              <a:latin typeface="PFDumbOldTypeTwo AlterHeavy" pitchFamily="2" charset="0"/>
            </a:endParaRPr>
          </a:p>
        </p:txBody>
      </p:sp>
      <p:sp>
        <p:nvSpPr>
          <p:cNvPr id="10" name="9 - Ορθογώνιο"/>
          <p:cNvSpPr/>
          <p:nvPr/>
        </p:nvSpPr>
        <p:spPr>
          <a:xfrm>
            <a:off x="500034" y="1071546"/>
            <a:ext cx="7143800" cy="5262979"/>
          </a:xfrm>
          <a:prstGeom prst="rect">
            <a:avLst/>
          </a:prstGeom>
        </p:spPr>
        <p:txBody>
          <a:bodyPr wrap="square">
            <a:spAutoFit/>
          </a:bodyPr>
          <a:lstStyle/>
          <a:p>
            <a:r>
              <a:rPr lang="en-US" sz="2400" dirty="0" smtClean="0">
                <a:latin typeface="Bahnschrift SemiBold Condensed" pitchFamily="34" charset="0"/>
              </a:rPr>
              <a:t>In addition, theater develops skills useful in their lives </a:t>
            </a:r>
          </a:p>
          <a:p>
            <a:r>
              <a:rPr lang="en-US" sz="2400" dirty="0" smtClean="0">
                <a:solidFill>
                  <a:srgbClr val="FFC000"/>
                </a:solidFill>
                <a:latin typeface="Bahnschrift SemiBold Condensed" pitchFamily="34" charset="0"/>
              </a:rPr>
              <a:t>Critical Thinking = </a:t>
            </a:r>
            <a:r>
              <a:rPr lang="en-US" sz="2400" dirty="0" smtClean="0">
                <a:latin typeface="Bahnschrift SemiBold Condensed" pitchFamily="34" charset="0"/>
              </a:rPr>
              <a:t>Children develop their crisis and critical thinking, learn the importance of feedback, and not only for the lesson but for their whole social life.</a:t>
            </a:r>
          </a:p>
          <a:p>
            <a:r>
              <a:rPr lang="en-US" sz="2400" dirty="0" smtClean="0">
                <a:solidFill>
                  <a:srgbClr val="FFC000"/>
                </a:solidFill>
                <a:latin typeface="Bahnschrift SemiBold Condensed" pitchFamily="34" charset="0"/>
              </a:rPr>
              <a:t>Cooperation = </a:t>
            </a:r>
            <a:r>
              <a:rPr lang="en-US" sz="2400" dirty="0" smtClean="0">
                <a:latin typeface="Bahnschrift SemiBold Condensed" pitchFamily="34" charset="0"/>
              </a:rPr>
              <a:t>Theater requires discipline that encourages teamwork whether it is written, theoretical process or is an action.</a:t>
            </a:r>
          </a:p>
          <a:p>
            <a:r>
              <a:rPr lang="en-US" sz="2400" dirty="0" smtClean="0">
                <a:solidFill>
                  <a:srgbClr val="FFC000"/>
                </a:solidFill>
                <a:latin typeface="Bahnschrift SemiBold Condensed" pitchFamily="34" charset="0"/>
              </a:rPr>
              <a:t>Creativity = </a:t>
            </a:r>
            <a:r>
              <a:rPr lang="en-US" sz="2400" dirty="0" smtClean="0">
                <a:latin typeface="Bahnschrift SemiBold Condensed" pitchFamily="34" charset="0"/>
              </a:rPr>
              <a:t>Through creative actions children understand the world in a unique way, preparing them for the challenges of the future</a:t>
            </a:r>
          </a:p>
          <a:p>
            <a:r>
              <a:rPr lang="en-US" sz="2400" dirty="0" smtClean="0">
                <a:solidFill>
                  <a:srgbClr val="FFC000"/>
                </a:solidFill>
                <a:latin typeface="Bahnschrift SemiBold Condensed" pitchFamily="34" charset="0"/>
              </a:rPr>
              <a:t>Communication = </a:t>
            </a:r>
            <a:r>
              <a:rPr lang="en-US" sz="2400" dirty="0" smtClean="0">
                <a:latin typeface="Bahnschrift SemiBold Condensed" pitchFamily="34" charset="0"/>
              </a:rPr>
              <a:t>The sociality of children and communication between them accelerate and completed through art and especially through theater.</a:t>
            </a:r>
          </a:p>
          <a:p>
            <a:r>
              <a:rPr lang="en-US" sz="2400" dirty="0" smtClean="0">
                <a:solidFill>
                  <a:srgbClr val="FFC000"/>
                </a:solidFill>
                <a:latin typeface="Bahnschrift SemiBold Condensed" pitchFamily="34" charset="0"/>
              </a:rPr>
              <a:t>Expressive Media Development = </a:t>
            </a:r>
            <a:r>
              <a:rPr lang="en-US" sz="2400" dirty="0" smtClean="0">
                <a:latin typeface="Bahnschrift SemiBold Condensed" pitchFamily="34" charset="0"/>
              </a:rPr>
              <a:t>Students learn to use verbal and non -verbal techniques in new ways to deliver their message. Body language evolves, vocabulary develops</a:t>
            </a:r>
            <a:endParaRPr lang="el-GR" sz="2400" dirty="0">
              <a:latin typeface="Bahnschrift SemiBold Condensed" pitchFamily="34" charset="0"/>
            </a:endParaRPr>
          </a:p>
        </p:txBody>
      </p:sp>
      <p:pic>
        <p:nvPicPr>
          <p:cNvPr id="6" name="Picture 2" descr="D:\CREATIVE STEM PROJECT\LOGO-STEM\LOGOjpg-small.jpg"/>
          <p:cNvPicPr>
            <a:picLocks noChangeAspect="1" noChangeArrowheads="1"/>
          </p:cNvPicPr>
          <p:nvPr/>
        </p:nvPicPr>
        <p:blipFill>
          <a:blip r:embed="rId3"/>
          <a:srcRect/>
          <a:stretch>
            <a:fillRect/>
          </a:stretch>
        </p:blipFill>
        <p:spPr bwMode="auto">
          <a:xfrm>
            <a:off x="8072462" y="2857496"/>
            <a:ext cx="546179" cy="1239826"/>
          </a:xfrm>
          <a:prstGeom prst="rect">
            <a:avLst/>
          </a:prstGeom>
          <a:noFill/>
        </p:spPr>
      </p:pic>
      <p:pic>
        <p:nvPicPr>
          <p:cNvPr id="8" name="Picture 3" descr="D:\CREATIVE STEM PROJECT\LOGO-STEM\LogoIKY copy.png"/>
          <p:cNvPicPr>
            <a:picLocks noChangeAspect="1" noChangeArrowheads="1"/>
          </p:cNvPicPr>
          <p:nvPr/>
        </p:nvPicPr>
        <p:blipFill>
          <a:blip r:embed="rId4" cstate="print"/>
          <a:srcRect/>
          <a:stretch>
            <a:fillRect/>
          </a:stretch>
        </p:blipFill>
        <p:spPr bwMode="auto">
          <a:xfrm>
            <a:off x="8429652" y="357166"/>
            <a:ext cx="365961" cy="341563"/>
          </a:xfrm>
          <a:prstGeom prst="rect">
            <a:avLst/>
          </a:prstGeom>
          <a:noFill/>
        </p:spPr>
      </p:pic>
      <p:pic>
        <p:nvPicPr>
          <p:cNvPr id="9" name="Picture 2" descr="D:\CREATIVE STEM PROJECT\LOGO-STEM\EU_flag-Erasmus_vect_POS.jpg"/>
          <p:cNvPicPr>
            <a:picLocks noChangeAspect="1" noChangeArrowheads="1"/>
          </p:cNvPicPr>
          <p:nvPr/>
        </p:nvPicPr>
        <p:blipFill>
          <a:blip r:embed="rId5" cstate="print"/>
          <a:srcRect/>
          <a:stretch>
            <a:fillRect/>
          </a:stretch>
        </p:blipFill>
        <p:spPr bwMode="auto">
          <a:xfrm>
            <a:off x="7215206" y="428604"/>
            <a:ext cx="1023649" cy="293233"/>
          </a:xfrm>
          <a:prstGeom prst="rect">
            <a:avLst/>
          </a:prstGeom>
          <a:noFill/>
        </p:spPr>
      </p:pic>
      <p:pic>
        <p:nvPicPr>
          <p:cNvPr id="11"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6143636" y="357166"/>
            <a:ext cx="857256" cy="47992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428596" y="4786322"/>
            <a:ext cx="1428760" cy="1214446"/>
          </a:xfrm>
        </p:spPr>
        <p:txBody>
          <a:bodyPr>
            <a:noAutofit/>
          </a:bodyPr>
          <a:lstStyle/>
          <a:p>
            <a:pPr algn="l"/>
            <a:r>
              <a:rPr lang="en-US" sz="9600" dirty="0" smtClean="0">
                <a:solidFill>
                  <a:schemeClr val="bg1">
                    <a:lumMod val="95000"/>
                    <a:lumOff val="5000"/>
                  </a:schemeClr>
                </a:solidFill>
                <a:latin typeface="Dead Kansas" pitchFamily="2" charset="0"/>
              </a:rPr>
              <a:t>7</a:t>
            </a:r>
            <a:endParaRPr lang="el-GR" sz="9600" dirty="0">
              <a:solidFill>
                <a:schemeClr val="bg1">
                  <a:lumMod val="95000"/>
                  <a:lumOff val="5000"/>
                </a:schemeClr>
              </a:solidFill>
              <a:latin typeface="Dead Kansas" pitchFamily="2" charset="0"/>
            </a:endParaRPr>
          </a:p>
        </p:txBody>
      </p:sp>
      <p:sp>
        <p:nvSpPr>
          <p:cNvPr id="5" name="4 - TextBox"/>
          <p:cNvSpPr txBox="1"/>
          <p:nvPr/>
        </p:nvSpPr>
        <p:spPr>
          <a:xfrm>
            <a:off x="2928926" y="714356"/>
            <a:ext cx="6072198" cy="646331"/>
          </a:xfrm>
          <a:prstGeom prst="rect">
            <a:avLst/>
          </a:prstGeom>
          <a:noFill/>
        </p:spPr>
        <p:txBody>
          <a:bodyPr wrap="square" rtlCol="0">
            <a:spAutoFit/>
          </a:bodyPr>
          <a:lstStyle/>
          <a:p>
            <a:r>
              <a:rPr lang="en-US" sz="3600" dirty="0" smtClean="0">
                <a:solidFill>
                  <a:srgbClr val="FFC000"/>
                </a:solidFill>
                <a:latin typeface="Dead Kansas" pitchFamily="2" charset="0"/>
              </a:rPr>
              <a:t>Creative stem project</a:t>
            </a:r>
            <a:endParaRPr lang="el-GR" sz="3600" dirty="0">
              <a:solidFill>
                <a:srgbClr val="FFC000"/>
              </a:solidFill>
              <a:latin typeface="Dead Kansas" pitchFamily="2" charset="0"/>
            </a:endParaRPr>
          </a:p>
        </p:txBody>
      </p:sp>
      <p:sp>
        <p:nvSpPr>
          <p:cNvPr id="8" name="7 - TextBox"/>
          <p:cNvSpPr txBox="1"/>
          <p:nvPr/>
        </p:nvSpPr>
        <p:spPr>
          <a:xfrm>
            <a:off x="2928926" y="1714488"/>
            <a:ext cx="5500726" cy="1015663"/>
          </a:xfrm>
          <a:prstGeom prst="rect">
            <a:avLst/>
          </a:prstGeom>
          <a:noFill/>
        </p:spPr>
        <p:txBody>
          <a:bodyPr wrap="square" rtlCol="0">
            <a:spAutoFit/>
          </a:bodyPr>
          <a:lstStyle/>
          <a:p>
            <a:r>
              <a:rPr lang="en-US" sz="2000" dirty="0" smtClean="0">
                <a:solidFill>
                  <a:srgbClr val="FFC000"/>
                </a:solidFill>
                <a:latin typeface="Bahnschrift SemiBold Condensed" pitchFamily="34" charset="0"/>
              </a:rPr>
              <a:t>Creative STEM </a:t>
            </a:r>
            <a:r>
              <a:rPr lang="en-US" sz="2000" dirty="0" smtClean="0">
                <a:latin typeface="Bahnschrift SemiBold Condensed" pitchFamily="34" charset="0"/>
              </a:rPr>
              <a:t>Project aims to integrate the use of theater and art techniques in secondary education through the development of appropriate tools..</a:t>
            </a:r>
            <a:endParaRPr lang="el-GR" sz="2000" dirty="0">
              <a:solidFill>
                <a:schemeClr val="tx1">
                  <a:lumMod val="50000"/>
                  <a:lumOff val="50000"/>
                </a:schemeClr>
              </a:solidFill>
              <a:latin typeface="Bahnschrift SemiBold Condensed" pitchFamily="34" charset="0"/>
            </a:endParaRPr>
          </a:p>
        </p:txBody>
      </p:sp>
      <p:sp>
        <p:nvSpPr>
          <p:cNvPr id="9" name="8 - TextBox"/>
          <p:cNvSpPr txBox="1"/>
          <p:nvPr/>
        </p:nvSpPr>
        <p:spPr>
          <a:xfrm>
            <a:off x="2928926" y="3143248"/>
            <a:ext cx="5357850" cy="707886"/>
          </a:xfrm>
          <a:prstGeom prst="rect">
            <a:avLst/>
          </a:prstGeom>
          <a:noFill/>
        </p:spPr>
        <p:txBody>
          <a:bodyPr wrap="square" rtlCol="0">
            <a:spAutoFit/>
          </a:bodyPr>
          <a:lstStyle/>
          <a:p>
            <a:r>
              <a:rPr lang="en-US" sz="2000" dirty="0" smtClean="0">
                <a:latin typeface="Bahnschrift SemiBold Condensed" pitchFamily="34" charset="0"/>
              </a:rPr>
              <a:t>Develops a methodology of applying theater in secondary education that is oriented to cover science courses.</a:t>
            </a:r>
            <a:endParaRPr lang="el-GR" sz="2000" dirty="0">
              <a:latin typeface="Bahnschrift SemiBold Condensed" pitchFamily="34" charset="0"/>
            </a:endParaRPr>
          </a:p>
        </p:txBody>
      </p:sp>
      <p:sp>
        <p:nvSpPr>
          <p:cNvPr id="7" name="6 - TextBox"/>
          <p:cNvSpPr txBox="1"/>
          <p:nvPr/>
        </p:nvSpPr>
        <p:spPr>
          <a:xfrm>
            <a:off x="3000364" y="4429132"/>
            <a:ext cx="4775666" cy="1015663"/>
          </a:xfrm>
          <a:prstGeom prst="rect">
            <a:avLst/>
          </a:prstGeom>
          <a:noFill/>
        </p:spPr>
        <p:txBody>
          <a:bodyPr wrap="none" rtlCol="0">
            <a:spAutoFit/>
          </a:bodyPr>
          <a:lstStyle/>
          <a:p>
            <a:r>
              <a:rPr lang="en-US" sz="2000" dirty="0" smtClean="0">
                <a:latin typeface="Bahnschrift SemiBold Condensed" pitchFamily="34" charset="0"/>
              </a:rPr>
              <a:t>The method includes both the theory and the practice.</a:t>
            </a:r>
          </a:p>
          <a:p>
            <a:r>
              <a:rPr lang="en-US" sz="2000" dirty="0" smtClean="0">
                <a:latin typeface="Bahnschrift SemiBold Condensed" pitchFamily="34" charset="0"/>
              </a:rPr>
              <a:t>With training scenarios and case studies </a:t>
            </a:r>
          </a:p>
          <a:p>
            <a:r>
              <a:rPr lang="en-US" sz="2000" dirty="0" smtClean="0">
                <a:latin typeface="Bahnschrift SemiBold Condensed" pitchFamily="34" charset="0"/>
              </a:rPr>
              <a:t>that the teacher can use in his teaching.</a:t>
            </a:r>
            <a:endParaRPr lang="el-GR" sz="2000" dirty="0"/>
          </a:p>
        </p:txBody>
      </p:sp>
      <p:pic>
        <p:nvPicPr>
          <p:cNvPr id="11" name="Picture 2" descr="D:\CREATIVE STEM PROJECT\LOGO-STEM\LOGOjpg-small.jpg"/>
          <p:cNvPicPr>
            <a:picLocks noChangeAspect="1" noChangeArrowheads="1"/>
          </p:cNvPicPr>
          <p:nvPr/>
        </p:nvPicPr>
        <p:blipFill>
          <a:blip r:embed="rId3"/>
          <a:srcRect/>
          <a:stretch>
            <a:fillRect/>
          </a:stretch>
        </p:blipFill>
        <p:spPr bwMode="auto">
          <a:xfrm>
            <a:off x="500034" y="1714488"/>
            <a:ext cx="1270000" cy="2882900"/>
          </a:xfrm>
          <a:prstGeom prst="rect">
            <a:avLst/>
          </a:prstGeom>
          <a:noFill/>
        </p:spPr>
      </p:pic>
      <p:pic>
        <p:nvPicPr>
          <p:cNvPr id="12" name="Picture 3" descr="D:\CREATIVE STEM PROJECT\LOGO-STEM\LogoIKY copy.png"/>
          <p:cNvPicPr>
            <a:picLocks noChangeAspect="1" noChangeArrowheads="1"/>
          </p:cNvPicPr>
          <p:nvPr/>
        </p:nvPicPr>
        <p:blipFill>
          <a:blip r:embed="rId4" cstate="print"/>
          <a:srcRect/>
          <a:stretch>
            <a:fillRect/>
          </a:stretch>
        </p:blipFill>
        <p:spPr bwMode="auto">
          <a:xfrm>
            <a:off x="8286776" y="6286520"/>
            <a:ext cx="238109" cy="222235"/>
          </a:xfrm>
          <a:prstGeom prst="rect">
            <a:avLst/>
          </a:prstGeom>
          <a:noFill/>
        </p:spPr>
      </p:pic>
      <p:pic>
        <p:nvPicPr>
          <p:cNvPr id="13" name="Picture 2" descr="D:\CREATIVE STEM PROJECT\LOGO-STEM\EU_flag-Erasmus_vect_POS.jpg"/>
          <p:cNvPicPr>
            <a:picLocks noChangeAspect="1" noChangeArrowheads="1"/>
          </p:cNvPicPr>
          <p:nvPr/>
        </p:nvPicPr>
        <p:blipFill>
          <a:blip r:embed="rId5" cstate="print"/>
          <a:srcRect/>
          <a:stretch>
            <a:fillRect/>
          </a:stretch>
        </p:blipFill>
        <p:spPr bwMode="auto">
          <a:xfrm>
            <a:off x="7429520" y="6286520"/>
            <a:ext cx="666030" cy="190790"/>
          </a:xfrm>
          <a:prstGeom prst="rect">
            <a:avLst/>
          </a:prstGeom>
          <a:noFill/>
        </p:spPr>
      </p:pic>
      <p:pic>
        <p:nvPicPr>
          <p:cNvPr id="10"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7572396" y="5500702"/>
            <a:ext cx="857256" cy="47992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285728"/>
            <a:ext cx="1643074" cy="1214446"/>
          </a:xfrm>
        </p:spPr>
        <p:txBody>
          <a:bodyPr>
            <a:noAutofit/>
          </a:bodyPr>
          <a:lstStyle/>
          <a:p>
            <a:pPr algn="l"/>
            <a:r>
              <a:rPr lang="en-US" sz="9600" dirty="0" smtClean="0">
                <a:solidFill>
                  <a:schemeClr val="bg1"/>
                </a:solidFill>
                <a:latin typeface="Dead Kansas" pitchFamily="2" charset="0"/>
              </a:rPr>
              <a:t>8</a:t>
            </a:r>
            <a:endParaRPr lang="el-GR" sz="9600" dirty="0">
              <a:solidFill>
                <a:schemeClr val="bg1"/>
              </a:solidFill>
              <a:latin typeface="Dead Kansas" pitchFamily="2" charset="0"/>
            </a:endParaRPr>
          </a:p>
        </p:txBody>
      </p:sp>
      <p:sp>
        <p:nvSpPr>
          <p:cNvPr id="5" name="4 - TextBox"/>
          <p:cNvSpPr txBox="1"/>
          <p:nvPr/>
        </p:nvSpPr>
        <p:spPr>
          <a:xfrm>
            <a:off x="2000232" y="1142984"/>
            <a:ext cx="3286148" cy="646331"/>
          </a:xfrm>
          <a:prstGeom prst="rect">
            <a:avLst/>
          </a:prstGeom>
          <a:noFill/>
        </p:spPr>
        <p:txBody>
          <a:bodyPr wrap="square" rtlCol="0">
            <a:spAutoFit/>
          </a:bodyPr>
          <a:lstStyle/>
          <a:p>
            <a:r>
              <a:rPr lang="en-US" sz="3600" dirty="0" smtClean="0">
                <a:solidFill>
                  <a:srgbClr val="FFC000"/>
                </a:solidFill>
                <a:latin typeface="PFDumbOldTypeTwo AlterHeavy" pitchFamily="2" charset="0"/>
              </a:rPr>
              <a:t>Science is art</a:t>
            </a:r>
            <a:r>
              <a:rPr lang="el-GR" sz="3600" dirty="0" smtClean="0">
                <a:solidFill>
                  <a:srgbClr val="FFC000"/>
                </a:solidFill>
                <a:latin typeface="PFDumbOldTypeTwo AlterHeavy" pitchFamily="2" charset="0"/>
              </a:rPr>
              <a:t> </a:t>
            </a:r>
            <a:endParaRPr lang="el-GR" sz="3600" dirty="0">
              <a:solidFill>
                <a:srgbClr val="FFC000"/>
              </a:solidFill>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7807166" y="4429132"/>
            <a:ext cx="693924" cy="1575208"/>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1643042" y="2357430"/>
            <a:ext cx="607223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400" dirty="0" smtClean="0">
                <a:latin typeface="Bahnschrift SemiBold Condensed" pitchFamily="34" charset="0"/>
              </a:rPr>
              <a:t>The principle on which this study is based and the proposals we make is based on the principle that scientific research is art. The pioneer scientist uses his imagination and his inspiration. </a:t>
            </a:r>
            <a:r>
              <a:rPr lang="el-GR" sz="2400" b="1" dirty="0" smtClean="0"/>
              <a:t/>
            </a:r>
            <a:br>
              <a:rPr lang="el-GR" sz="2400" b="1" dirty="0" smtClean="0"/>
            </a:br>
            <a:endParaRPr kumimoji="0" lang="el-GR" sz="2400" b="0" i="0" u="none" strike="noStrike" cap="none" normalizeH="0" baseline="0" dirty="0" smtClean="0">
              <a:ln>
                <a:noFill/>
              </a:ln>
              <a:solidFill>
                <a:schemeClr val="tx1"/>
              </a:solidFill>
              <a:effectLst/>
              <a:latin typeface="Bahnschrift SemiBold Condensed" pitchFamily="34" charset="0"/>
              <a:cs typeface="Arial" pitchFamily="34" charset="0"/>
            </a:endParaRPr>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1571604" y="5429264"/>
            <a:ext cx="857256" cy="47992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2844" y="285728"/>
            <a:ext cx="1928826" cy="1214446"/>
          </a:xfrm>
        </p:spPr>
        <p:txBody>
          <a:bodyPr>
            <a:noAutofit/>
          </a:bodyPr>
          <a:lstStyle/>
          <a:p>
            <a:pPr algn="l"/>
            <a:r>
              <a:rPr lang="en-US" sz="9600" dirty="0" smtClean="0">
                <a:solidFill>
                  <a:schemeClr val="bg1"/>
                </a:solidFill>
                <a:latin typeface="Dead Kansas" pitchFamily="2" charset="0"/>
              </a:rPr>
              <a:t>9</a:t>
            </a:r>
            <a:endParaRPr lang="el-GR" sz="9600" dirty="0">
              <a:solidFill>
                <a:schemeClr val="bg1"/>
              </a:solidFill>
              <a:latin typeface="Dead Kansas" pitchFamily="2" charset="0"/>
            </a:endParaRPr>
          </a:p>
        </p:txBody>
      </p:sp>
      <p:sp>
        <p:nvSpPr>
          <p:cNvPr id="5" name="4 - TextBox"/>
          <p:cNvSpPr txBox="1"/>
          <p:nvPr/>
        </p:nvSpPr>
        <p:spPr>
          <a:xfrm>
            <a:off x="3786182" y="1857364"/>
            <a:ext cx="2428892" cy="1107996"/>
          </a:xfrm>
          <a:prstGeom prst="rect">
            <a:avLst/>
          </a:prstGeom>
          <a:noFill/>
        </p:spPr>
        <p:txBody>
          <a:bodyPr wrap="square" rtlCol="0">
            <a:spAutoFit/>
          </a:bodyPr>
          <a:lstStyle/>
          <a:p>
            <a:r>
              <a:rPr lang="en-US" sz="4800" dirty="0" smtClean="0">
                <a:solidFill>
                  <a:srgbClr val="FFC000"/>
                </a:solidFill>
                <a:latin typeface="PFDumbOldTypeTwo AlterHeavy" pitchFamily="2" charset="0"/>
              </a:rPr>
              <a:t>The </a:t>
            </a:r>
            <a:r>
              <a:rPr lang="en-US" sz="6600" dirty="0" smtClean="0">
                <a:solidFill>
                  <a:srgbClr val="C00000"/>
                </a:solidFill>
                <a:latin typeface="PFDumbOldTypeTwo AlterHeavy" pitchFamily="2" charset="0"/>
              </a:rPr>
              <a:t>IF</a:t>
            </a:r>
            <a:endParaRPr lang="el-GR" sz="6600" dirty="0">
              <a:solidFill>
                <a:srgbClr val="C00000"/>
              </a:solidFill>
              <a:latin typeface="PFDumbOldTypeTwo AlterHeavy" pitchFamily="2" charset="0"/>
            </a:endParaRPr>
          </a:p>
        </p:txBody>
      </p:sp>
      <p:pic>
        <p:nvPicPr>
          <p:cNvPr id="7" name="Picture 2" descr="D:\CREATIVE STEM PROJECT\LOGO-STEM\LOGOjpg-small.jpg"/>
          <p:cNvPicPr>
            <a:picLocks noChangeAspect="1" noChangeArrowheads="1"/>
          </p:cNvPicPr>
          <p:nvPr/>
        </p:nvPicPr>
        <p:blipFill>
          <a:blip r:embed="rId3"/>
          <a:srcRect/>
          <a:stretch>
            <a:fillRect/>
          </a:stretch>
        </p:blipFill>
        <p:spPr bwMode="auto">
          <a:xfrm>
            <a:off x="7715272" y="3071810"/>
            <a:ext cx="642942" cy="1459478"/>
          </a:xfrm>
          <a:prstGeom prst="rect">
            <a:avLst/>
          </a:prstGeom>
          <a:noFill/>
        </p:spPr>
      </p:pic>
      <p:pic>
        <p:nvPicPr>
          <p:cNvPr id="9" name="Picture 3" descr="D:\CREATIVE STEM PROJECT\LOGO-STEM\LogoIKY copy.png"/>
          <p:cNvPicPr>
            <a:picLocks noChangeAspect="1" noChangeArrowheads="1"/>
          </p:cNvPicPr>
          <p:nvPr/>
        </p:nvPicPr>
        <p:blipFill>
          <a:blip r:embed="rId4" cstate="print"/>
          <a:srcRect/>
          <a:stretch>
            <a:fillRect/>
          </a:stretch>
        </p:blipFill>
        <p:spPr bwMode="auto">
          <a:xfrm>
            <a:off x="8159440" y="857449"/>
            <a:ext cx="314417" cy="293456"/>
          </a:xfrm>
          <a:prstGeom prst="rect">
            <a:avLst/>
          </a:prstGeom>
          <a:noFill/>
        </p:spPr>
      </p:pic>
      <p:pic>
        <p:nvPicPr>
          <p:cNvPr id="10" name="Picture 2" descr="D:\CREATIVE STEM PROJECT\LOGO-STEM\EU_flag-Erasmus_vect_POS.jpg"/>
          <p:cNvPicPr>
            <a:picLocks noChangeAspect="1" noChangeArrowheads="1"/>
          </p:cNvPicPr>
          <p:nvPr/>
        </p:nvPicPr>
        <p:blipFill>
          <a:blip r:embed="rId5" cstate="print"/>
          <a:srcRect/>
          <a:stretch>
            <a:fillRect/>
          </a:stretch>
        </p:blipFill>
        <p:spPr bwMode="auto">
          <a:xfrm>
            <a:off x="7121550" y="898532"/>
            <a:ext cx="879474" cy="251933"/>
          </a:xfrm>
          <a:prstGeom prst="rect">
            <a:avLst/>
          </a:prstGeom>
          <a:noFill/>
        </p:spPr>
      </p:pic>
      <p:sp>
        <p:nvSpPr>
          <p:cNvPr id="14337" name="Rectangle 1"/>
          <p:cNvSpPr>
            <a:spLocks noChangeArrowheads="1"/>
          </p:cNvSpPr>
          <p:nvPr/>
        </p:nvSpPr>
        <p:spPr bwMode="auto">
          <a:xfrm>
            <a:off x="571472" y="3143248"/>
            <a:ext cx="5857916" cy="23698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3600" b="1" dirty="0" smtClean="0">
                <a:latin typeface="Bahnschrift SemiBold Condensed" pitchFamily="34" charset="0"/>
              </a:rPr>
              <a:t>If : </a:t>
            </a:r>
          </a:p>
          <a:p>
            <a:pPr algn="just"/>
            <a:r>
              <a:rPr lang="en-US" sz="2800" dirty="0" smtClean="0">
                <a:latin typeface="Bahnschrift SemiBold Condensed" pitchFamily="34" charset="0"/>
              </a:rPr>
              <a:t>it is the beginning of everything in art. </a:t>
            </a:r>
          </a:p>
          <a:p>
            <a:pPr algn="just"/>
            <a:r>
              <a:rPr lang="en-US" sz="2800" dirty="0" smtClean="0">
                <a:latin typeface="Bahnschrift SemiBold Condensed" pitchFamily="34" charset="0"/>
              </a:rPr>
              <a:t>It is the power that activates the imagination. Imagination and logic work together ideally for the scientist to come to a conclusion.</a:t>
            </a:r>
            <a:endParaRPr lang="el-GR" sz="2400" dirty="0"/>
          </a:p>
        </p:txBody>
      </p:sp>
      <p:pic>
        <p:nvPicPr>
          <p:cNvPr id="8" name="Picture 2" descr="C:\Users\nkari\OneDrive\Υπολογιστής\ACADEMIA\ΓΡΑΦΙΚΑ\official logo\ACADIMIA-FINAL-LOGO-TYPO(1) JPG .jpg"/>
          <p:cNvPicPr>
            <a:picLocks noChangeAspect="1" noChangeArrowheads="1"/>
          </p:cNvPicPr>
          <p:nvPr/>
        </p:nvPicPr>
        <p:blipFill>
          <a:blip r:embed="rId6" cstate="print"/>
          <a:srcRect/>
          <a:stretch>
            <a:fillRect/>
          </a:stretch>
        </p:blipFill>
        <p:spPr bwMode="auto">
          <a:xfrm>
            <a:off x="7572396" y="5500702"/>
            <a:ext cx="857256" cy="47992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Αποκορύφωμα">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6571</TotalTime>
  <Words>3290</Words>
  <Application>Microsoft Office PowerPoint</Application>
  <PresentationFormat>Προβολή στην οθόνη (4:3)</PresentationFormat>
  <Paragraphs>263</Paragraphs>
  <Slides>26</Slides>
  <Notes>25</Notes>
  <HiddenSlides>0</HiddenSlides>
  <MMClips>0</MMClips>
  <ScaleCrop>false</ScaleCrop>
  <HeadingPairs>
    <vt:vector size="4" baseType="variant">
      <vt:variant>
        <vt:lpstr>Θέμα</vt:lpstr>
      </vt:variant>
      <vt:variant>
        <vt:i4>1</vt:i4>
      </vt:variant>
      <vt:variant>
        <vt:lpstr>Τίτλοι διαφανειών</vt:lpstr>
      </vt:variant>
      <vt:variant>
        <vt:i4>26</vt:i4>
      </vt:variant>
    </vt:vector>
  </HeadingPairs>
  <TitlesOfParts>
    <vt:vector size="27" baseType="lpstr">
      <vt:lpstr>Αποκορύφωμα</vt:lpstr>
      <vt:lpstr>Creative STEM project</vt:lpstr>
      <vt:lpstr>Creative STEM project</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lpstr>Διαφάνεια 24</vt:lpstr>
      <vt:lpstr>Διαφάνεια 25</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STEM project</dc:title>
  <dc:creator>Nikolas Kamtsis</dc:creator>
  <cp:lastModifiedBy>Nikolas Kamtsis</cp:lastModifiedBy>
  <cp:revision>76</cp:revision>
  <dcterms:created xsi:type="dcterms:W3CDTF">2021-04-26T13:18:14Z</dcterms:created>
  <dcterms:modified xsi:type="dcterms:W3CDTF">2023-10-11T10:52:53Z</dcterms:modified>
</cp:coreProperties>
</file>